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8" r:id="rId4"/>
    <p:sldId id="258" r:id="rId5"/>
    <p:sldId id="265" r:id="rId6"/>
    <p:sldId id="271" r:id="rId7"/>
    <p:sldId id="269" r:id="rId8"/>
    <p:sldId id="259" r:id="rId9"/>
    <p:sldId id="260" r:id="rId10"/>
    <p:sldId id="262" r:id="rId11"/>
    <p:sldId id="270" r:id="rId12"/>
    <p:sldId id="263" r:id="rId13"/>
    <p:sldId id="264" r:id="rId1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E5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0" d="100"/>
          <a:sy n="110" d="100"/>
        </p:scale>
        <p:origin x="76"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4FC762-0B32-F715-59D1-0CBC18A3A29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D1D3C385-5BDA-9F26-6FB1-85F454DAB3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72DB07D2-445D-8D22-7897-920426F9DC45}"/>
              </a:ext>
            </a:extLst>
          </p:cNvPr>
          <p:cNvSpPr>
            <a:spLocks noGrp="1"/>
          </p:cNvSpPr>
          <p:nvPr>
            <p:ph type="dt" sz="half" idx="10"/>
          </p:nvPr>
        </p:nvSpPr>
        <p:spPr/>
        <p:txBody>
          <a:bodyPr/>
          <a:lstStyle/>
          <a:p>
            <a:fld id="{B30A0996-941C-4E7A-AF26-10337F6904ED}" type="datetimeFigureOut">
              <a:rPr lang="pt-BR" smtClean="0"/>
              <a:t>07/03/2024</a:t>
            </a:fld>
            <a:endParaRPr lang="pt-BR"/>
          </a:p>
        </p:txBody>
      </p:sp>
      <p:sp>
        <p:nvSpPr>
          <p:cNvPr id="5" name="Espaço Reservado para Rodapé 4">
            <a:extLst>
              <a:ext uri="{FF2B5EF4-FFF2-40B4-BE49-F238E27FC236}">
                <a16:creationId xmlns:a16="http://schemas.microsoft.com/office/drawing/2014/main" id="{1FD8B22C-5906-7C50-61FF-26969C1A69D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9FF9195-D866-1E08-5186-46394FD89C70}"/>
              </a:ext>
            </a:extLst>
          </p:cNvPr>
          <p:cNvSpPr>
            <a:spLocks noGrp="1"/>
          </p:cNvSpPr>
          <p:nvPr>
            <p:ph type="sldNum" sz="quarter" idx="12"/>
          </p:nvPr>
        </p:nvSpPr>
        <p:spPr/>
        <p:txBody>
          <a:bodyPr/>
          <a:lstStyle/>
          <a:p>
            <a:fld id="{F0AEAC38-CC97-41BC-95D3-BA068A7595C8}" type="slidenum">
              <a:rPr lang="pt-BR" smtClean="0"/>
              <a:t>‹nº›</a:t>
            </a:fld>
            <a:endParaRPr lang="pt-BR"/>
          </a:p>
        </p:txBody>
      </p:sp>
    </p:spTree>
    <p:extLst>
      <p:ext uri="{BB962C8B-B14F-4D97-AF65-F5344CB8AC3E}">
        <p14:creationId xmlns:p14="http://schemas.microsoft.com/office/powerpoint/2010/main" val="2621452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FFF61A-D723-C65E-A09F-75E312BF419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64B4E22-173C-69FC-D972-1A4494B349D4}"/>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1E4CAC8-4460-1EEC-55AF-87C834CC1AA2}"/>
              </a:ext>
            </a:extLst>
          </p:cNvPr>
          <p:cNvSpPr>
            <a:spLocks noGrp="1"/>
          </p:cNvSpPr>
          <p:nvPr>
            <p:ph type="dt" sz="half" idx="10"/>
          </p:nvPr>
        </p:nvSpPr>
        <p:spPr/>
        <p:txBody>
          <a:bodyPr/>
          <a:lstStyle/>
          <a:p>
            <a:fld id="{B30A0996-941C-4E7A-AF26-10337F6904ED}" type="datetimeFigureOut">
              <a:rPr lang="pt-BR" smtClean="0"/>
              <a:t>07/03/2024</a:t>
            </a:fld>
            <a:endParaRPr lang="pt-BR"/>
          </a:p>
        </p:txBody>
      </p:sp>
      <p:sp>
        <p:nvSpPr>
          <p:cNvPr id="5" name="Espaço Reservado para Rodapé 4">
            <a:extLst>
              <a:ext uri="{FF2B5EF4-FFF2-40B4-BE49-F238E27FC236}">
                <a16:creationId xmlns:a16="http://schemas.microsoft.com/office/drawing/2014/main" id="{A6C26665-6007-2F1F-162D-5113F18121F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EB6588E-B0DB-7EA4-4654-1DB68092AA31}"/>
              </a:ext>
            </a:extLst>
          </p:cNvPr>
          <p:cNvSpPr>
            <a:spLocks noGrp="1"/>
          </p:cNvSpPr>
          <p:nvPr>
            <p:ph type="sldNum" sz="quarter" idx="12"/>
          </p:nvPr>
        </p:nvSpPr>
        <p:spPr/>
        <p:txBody>
          <a:bodyPr/>
          <a:lstStyle/>
          <a:p>
            <a:fld id="{F0AEAC38-CC97-41BC-95D3-BA068A7595C8}" type="slidenum">
              <a:rPr lang="pt-BR" smtClean="0"/>
              <a:t>‹nº›</a:t>
            </a:fld>
            <a:endParaRPr lang="pt-BR"/>
          </a:p>
        </p:txBody>
      </p:sp>
    </p:spTree>
    <p:extLst>
      <p:ext uri="{BB962C8B-B14F-4D97-AF65-F5344CB8AC3E}">
        <p14:creationId xmlns:p14="http://schemas.microsoft.com/office/powerpoint/2010/main" val="3401386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2D5A0E-92B2-4CD5-FF91-71442EF2EFE4}"/>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F03B25AA-7724-4770-48E9-C633401022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2AA9D4DB-23C6-ACE4-598B-55940A948A71}"/>
              </a:ext>
            </a:extLst>
          </p:cNvPr>
          <p:cNvSpPr>
            <a:spLocks noGrp="1"/>
          </p:cNvSpPr>
          <p:nvPr>
            <p:ph type="dt" sz="half" idx="10"/>
          </p:nvPr>
        </p:nvSpPr>
        <p:spPr/>
        <p:txBody>
          <a:bodyPr/>
          <a:lstStyle/>
          <a:p>
            <a:fld id="{B30A0996-941C-4E7A-AF26-10337F6904ED}" type="datetimeFigureOut">
              <a:rPr lang="pt-BR" smtClean="0"/>
              <a:t>07/03/2024</a:t>
            </a:fld>
            <a:endParaRPr lang="pt-BR"/>
          </a:p>
        </p:txBody>
      </p:sp>
      <p:sp>
        <p:nvSpPr>
          <p:cNvPr id="5" name="Espaço Reservado para Rodapé 4">
            <a:extLst>
              <a:ext uri="{FF2B5EF4-FFF2-40B4-BE49-F238E27FC236}">
                <a16:creationId xmlns:a16="http://schemas.microsoft.com/office/drawing/2014/main" id="{7E360D0E-C8AE-6CCF-BF50-4873323B65B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9D06AD9-9FF0-B3A2-34A0-A0C2DAA12CCF}"/>
              </a:ext>
            </a:extLst>
          </p:cNvPr>
          <p:cNvSpPr>
            <a:spLocks noGrp="1"/>
          </p:cNvSpPr>
          <p:nvPr>
            <p:ph type="sldNum" sz="quarter" idx="12"/>
          </p:nvPr>
        </p:nvSpPr>
        <p:spPr/>
        <p:txBody>
          <a:bodyPr/>
          <a:lstStyle/>
          <a:p>
            <a:fld id="{F0AEAC38-CC97-41BC-95D3-BA068A7595C8}" type="slidenum">
              <a:rPr lang="pt-BR" smtClean="0"/>
              <a:t>‹nº›</a:t>
            </a:fld>
            <a:endParaRPr lang="pt-BR"/>
          </a:p>
        </p:txBody>
      </p:sp>
    </p:spTree>
    <p:extLst>
      <p:ext uri="{BB962C8B-B14F-4D97-AF65-F5344CB8AC3E}">
        <p14:creationId xmlns:p14="http://schemas.microsoft.com/office/powerpoint/2010/main" val="1463947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A14D24-9E78-CB62-3A00-AB0A065BAA9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24F9AAD-F3E2-17AB-8E24-4568968B1E66}"/>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A213934F-335F-890F-963D-9A3B4FE89E1F}"/>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88A4B376-B06A-D55B-BCE3-08F5D5FE9C5E}"/>
              </a:ext>
            </a:extLst>
          </p:cNvPr>
          <p:cNvSpPr>
            <a:spLocks noGrp="1"/>
          </p:cNvSpPr>
          <p:nvPr>
            <p:ph type="dt" sz="half" idx="10"/>
          </p:nvPr>
        </p:nvSpPr>
        <p:spPr/>
        <p:txBody>
          <a:bodyPr/>
          <a:lstStyle/>
          <a:p>
            <a:fld id="{B30A0996-941C-4E7A-AF26-10337F6904ED}" type="datetimeFigureOut">
              <a:rPr lang="pt-BR" smtClean="0"/>
              <a:t>07/03/2024</a:t>
            </a:fld>
            <a:endParaRPr lang="pt-BR"/>
          </a:p>
        </p:txBody>
      </p:sp>
      <p:sp>
        <p:nvSpPr>
          <p:cNvPr id="6" name="Espaço Reservado para Rodapé 5">
            <a:extLst>
              <a:ext uri="{FF2B5EF4-FFF2-40B4-BE49-F238E27FC236}">
                <a16:creationId xmlns:a16="http://schemas.microsoft.com/office/drawing/2014/main" id="{E81BF7EE-8FC0-F72F-050A-F8ACA233EE2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37B38A8-1ACB-17AD-A90C-36E3D9D0EB91}"/>
              </a:ext>
            </a:extLst>
          </p:cNvPr>
          <p:cNvSpPr>
            <a:spLocks noGrp="1"/>
          </p:cNvSpPr>
          <p:nvPr>
            <p:ph type="sldNum" sz="quarter" idx="12"/>
          </p:nvPr>
        </p:nvSpPr>
        <p:spPr/>
        <p:txBody>
          <a:bodyPr/>
          <a:lstStyle/>
          <a:p>
            <a:fld id="{F0AEAC38-CC97-41BC-95D3-BA068A7595C8}" type="slidenum">
              <a:rPr lang="pt-BR" smtClean="0"/>
              <a:t>‹nº›</a:t>
            </a:fld>
            <a:endParaRPr lang="pt-BR"/>
          </a:p>
        </p:txBody>
      </p:sp>
    </p:spTree>
    <p:extLst>
      <p:ext uri="{BB962C8B-B14F-4D97-AF65-F5344CB8AC3E}">
        <p14:creationId xmlns:p14="http://schemas.microsoft.com/office/powerpoint/2010/main" val="2495734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7AA7DD-BC5E-7680-A562-F9109BA6B3AB}"/>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2414B63E-5520-79A1-47F2-03A75B64DA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C98C3AC1-9D86-8059-7919-1AAF708055F1}"/>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64A79014-318D-BC9F-49B5-333473A26A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A62FDDF8-DEFE-E955-0B54-C371F4358857}"/>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553C4654-9364-1EC8-7675-C19924B5ADC8}"/>
              </a:ext>
            </a:extLst>
          </p:cNvPr>
          <p:cNvSpPr>
            <a:spLocks noGrp="1"/>
          </p:cNvSpPr>
          <p:nvPr>
            <p:ph type="dt" sz="half" idx="10"/>
          </p:nvPr>
        </p:nvSpPr>
        <p:spPr/>
        <p:txBody>
          <a:bodyPr/>
          <a:lstStyle/>
          <a:p>
            <a:fld id="{B30A0996-941C-4E7A-AF26-10337F6904ED}" type="datetimeFigureOut">
              <a:rPr lang="pt-BR" smtClean="0"/>
              <a:t>07/03/2024</a:t>
            </a:fld>
            <a:endParaRPr lang="pt-BR"/>
          </a:p>
        </p:txBody>
      </p:sp>
      <p:sp>
        <p:nvSpPr>
          <p:cNvPr id="8" name="Espaço Reservado para Rodapé 7">
            <a:extLst>
              <a:ext uri="{FF2B5EF4-FFF2-40B4-BE49-F238E27FC236}">
                <a16:creationId xmlns:a16="http://schemas.microsoft.com/office/drawing/2014/main" id="{F8321BA2-4DC6-E6F1-BC9F-B0EDAB2EC71E}"/>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F594C137-CEC9-CC01-AD3E-46AF422704EB}"/>
              </a:ext>
            </a:extLst>
          </p:cNvPr>
          <p:cNvSpPr>
            <a:spLocks noGrp="1"/>
          </p:cNvSpPr>
          <p:nvPr>
            <p:ph type="sldNum" sz="quarter" idx="12"/>
          </p:nvPr>
        </p:nvSpPr>
        <p:spPr/>
        <p:txBody>
          <a:bodyPr/>
          <a:lstStyle/>
          <a:p>
            <a:fld id="{F0AEAC38-CC97-41BC-95D3-BA068A7595C8}" type="slidenum">
              <a:rPr lang="pt-BR" smtClean="0"/>
              <a:t>‹nº›</a:t>
            </a:fld>
            <a:endParaRPr lang="pt-BR"/>
          </a:p>
        </p:txBody>
      </p:sp>
    </p:spTree>
    <p:extLst>
      <p:ext uri="{BB962C8B-B14F-4D97-AF65-F5344CB8AC3E}">
        <p14:creationId xmlns:p14="http://schemas.microsoft.com/office/powerpoint/2010/main" val="107307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C2900E-29E2-54C8-FF6F-B6428BF216C7}"/>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552E11C3-039B-BE42-8191-1BE8BC469AAB}"/>
              </a:ext>
            </a:extLst>
          </p:cNvPr>
          <p:cNvSpPr>
            <a:spLocks noGrp="1"/>
          </p:cNvSpPr>
          <p:nvPr>
            <p:ph type="dt" sz="half" idx="10"/>
          </p:nvPr>
        </p:nvSpPr>
        <p:spPr/>
        <p:txBody>
          <a:bodyPr/>
          <a:lstStyle/>
          <a:p>
            <a:fld id="{B30A0996-941C-4E7A-AF26-10337F6904ED}" type="datetimeFigureOut">
              <a:rPr lang="pt-BR" smtClean="0"/>
              <a:t>07/03/2024</a:t>
            </a:fld>
            <a:endParaRPr lang="pt-BR"/>
          </a:p>
        </p:txBody>
      </p:sp>
      <p:sp>
        <p:nvSpPr>
          <p:cNvPr id="4" name="Espaço Reservado para Rodapé 3">
            <a:extLst>
              <a:ext uri="{FF2B5EF4-FFF2-40B4-BE49-F238E27FC236}">
                <a16:creationId xmlns:a16="http://schemas.microsoft.com/office/drawing/2014/main" id="{3B6330E2-711F-EE1E-1266-6FE54FD31C2A}"/>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30E5C0EB-8E99-C30D-9FD3-1F06F4CD81E6}"/>
              </a:ext>
            </a:extLst>
          </p:cNvPr>
          <p:cNvSpPr>
            <a:spLocks noGrp="1"/>
          </p:cNvSpPr>
          <p:nvPr>
            <p:ph type="sldNum" sz="quarter" idx="12"/>
          </p:nvPr>
        </p:nvSpPr>
        <p:spPr/>
        <p:txBody>
          <a:bodyPr/>
          <a:lstStyle/>
          <a:p>
            <a:fld id="{F0AEAC38-CC97-41BC-95D3-BA068A7595C8}" type="slidenum">
              <a:rPr lang="pt-BR" smtClean="0"/>
              <a:t>‹nº›</a:t>
            </a:fld>
            <a:endParaRPr lang="pt-BR"/>
          </a:p>
        </p:txBody>
      </p:sp>
    </p:spTree>
    <p:extLst>
      <p:ext uri="{BB962C8B-B14F-4D97-AF65-F5344CB8AC3E}">
        <p14:creationId xmlns:p14="http://schemas.microsoft.com/office/powerpoint/2010/main" val="2777243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7846DCEF-424C-6634-386C-72EE920CBEC3}"/>
              </a:ext>
            </a:extLst>
          </p:cNvPr>
          <p:cNvSpPr>
            <a:spLocks noGrp="1"/>
          </p:cNvSpPr>
          <p:nvPr>
            <p:ph type="dt" sz="half" idx="10"/>
          </p:nvPr>
        </p:nvSpPr>
        <p:spPr/>
        <p:txBody>
          <a:bodyPr/>
          <a:lstStyle/>
          <a:p>
            <a:fld id="{B30A0996-941C-4E7A-AF26-10337F6904ED}" type="datetimeFigureOut">
              <a:rPr lang="pt-BR" smtClean="0"/>
              <a:t>07/03/2024</a:t>
            </a:fld>
            <a:endParaRPr lang="pt-BR"/>
          </a:p>
        </p:txBody>
      </p:sp>
      <p:sp>
        <p:nvSpPr>
          <p:cNvPr id="3" name="Espaço Reservado para Rodapé 2">
            <a:extLst>
              <a:ext uri="{FF2B5EF4-FFF2-40B4-BE49-F238E27FC236}">
                <a16:creationId xmlns:a16="http://schemas.microsoft.com/office/drawing/2014/main" id="{88AC3909-F6B0-8827-2BA4-CFA3C77CC558}"/>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270C0540-B83D-B06D-D804-4D65C844D196}"/>
              </a:ext>
            </a:extLst>
          </p:cNvPr>
          <p:cNvSpPr>
            <a:spLocks noGrp="1"/>
          </p:cNvSpPr>
          <p:nvPr>
            <p:ph type="sldNum" sz="quarter" idx="12"/>
          </p:nvPr>
        </p:nvSpPr>
        <p:spPr/>
        <p:txBody>
          <a:bodyPr/>
          <a:lstStyle/>
          <a:p>
            <a:fld id="{F0AEAC38-CC97-41BC-95D3-BA068A7595C8}" type="slidenum">
              <a:rPr lang="pt-BR" smtClean="0"/>
              <a:t>‹nº›</a:t>
            </a:fld>
            <a:endParaRPr lang="pt-BR"/>
          </a:p>
        </p:txBody>
      </p:sp>
    </p:spTree>
    <p:extLst>
      <p:ext uri="{BB962C8B-B14F-4D97-AF65-F5344CB8AC3E}">
        <p14:creationId xmlns:p14="http://schemas.microsoft.com/office/powerpoint/2010/main" val="3639323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3115F9-C4E8-506F-696E-7F099A975E8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EF73A94-A125-B54F-920B-C0303445C0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94526367-57B4-D859-18A4-3574C24C38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1D96EC2-6EC3-55EC-C6BF-AC1E067E7ED6}"/>
              </a:ext>
            </a:extLst>
          </p:cNvPr>
          <p:cNvSpPr>
            <a:spLocks noGrp="1"/>
          </p:cNvSpPr>
          <p:nvPr>
            <p:ph type="dt" sz="half" idx="10"/>
          </p:nvPr>
        </p:nvSpPr>
        <p:spPr/>
        <p:txBody>
          <a:bodyPr/>
          <a:lstStyle/>
          <a:p>
            <a:fld id="{B30A0996-941C-4E7A-AF26-10337F6904ED}" type="datetimeFigureOut">
              <a:rPr lang="pt-BR" smtClean="0"/>
              <a:t>07/03/2024</a:t>
            </a:fld>
            <a:endParaRPr lang="pt-BR"/>
          </a:p>
        </p:txBody>
      </p:sp>
      <p:sp>
        <p:nvSpPr>
          <p:cNvPr id="6" name="Espaço Reservado para Rodapé 5">
            <a:extLst>
              <a:ext uri="{FF2B5EF4-FFF2-40B4-BE49-F238E27FC236}">
                <a16:creationId xmlns:a16="http://schemas.microsoft.com/office/drawing/2014/main" id="{42AE7898-FC9E-79BC-D54F-45B8FEEE3ED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60345B3-95F6-C95D-67CD-4DA51203EAF6}"/>
              </a:ext>
            </a:extLst>
          </p:cNvPr>
          <p:cNvSpPr>
            <a:spLocks noGrp="1"/>
          </p:cNvSpPr>
          <p:nvPr>
            <p:ph type="sldNum" sz="quarter" idx="12"/>
          </p:nvPr>
        </p:nvSpPr>
        <p:spPr/>
        <p:txBody>
          <a:bodyPr/>
          <a:lstStyle/>
          <a:p>
            <a:fld id="{F0AEAC38-CC97-41BC-95D3-BA068A7595C8}" type="slidenum">
              <a:rPr lang="pt-BR" smtClean="0"/>
              <a:t>‹nº›</a:t>
            </a:fld>
            <a:endParaRPr lang="pt-BR"/>
          </a:p>
        </p:txBody>
      </p:sp>
    </p:spTree>
    <p:extLst>
      <p:ext uri="{BB962C8B-B14F-4D97-AF65-F5344CB8AC3E}">
        <p14:creationId xmlns:p14="http://schemas.microsoft.com/office/powerpoint/2010/main" val="3919640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278257-2256-3133-AEA3-73369CBD119A}"/>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857677B6-0C83-93B3-FA6E-96A3608CA9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9579C195-B2F8-0E08-3F04-CF362C37AC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2DEE226-CEE1-59B6-8905-67A93F4AB340}"/>
              </a:ext>
            </a:extLst>
          </p:cNvPr>
          <p:cNvSpPr>
            <a:spLocks noGrp="1"/>
          </p:cNvSpPr>
          <p:nvPr>
            <p:ph type="dt" sz="half" idx="10"/>
          </p:nvPr>
        </p:nvSpPr>
        <p:spPr/>
        <p:txBody>
          <a:bodyPr/>
          <a:lstStyle/>
          <a:p>
            <a:fld id="{B30A0996-941C-4E7A-AF26-10337F6904ED}" type="datetimeFigureOut">
              <a:rPr lang="pt-BR" smtClean="0"/>
              <a:t>07/03/2024</a:t>
            </a:fld>
            <a:endParaRPr lang="pt-BR"/>
          </a:p>
        </p:txBody>
      </p:sp>
      <p:sp>
        <p:nvSpPr>
          <p:cNvPr id="6" name="Espaço Reservado para Rodapé 5">
            <a:extLst>
              <a:ext uri="{FF2B5EF4-FFF2-40B4-BE49-F238E27FC236}">
                <a16:creationId xmlns:a16="http://schemas.microsoft.com/office/drawing/2014/main" id="{AA619405-5C1D-A6E6-F261-A216A1C489F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74CF903F-E403-D6BB-9806-569460DE946C}"/>
              </a:ext>
            </a:extLst>
          </p:cNvPr>
          <p:cNvSpPr>
            <a:spLocks noGrp="1"/>
          </p:cNvSpPr>
          <p:nvPr>
            <p:ph type="sldNum" sz="quarter" idx="12"/>
          </p:nvPr>
        </p:nvSpPr>
        <p:spPr/>
        <p:txBody>
          <a:bodyPr/>
          <a:lstStyle/>
          <a:p>
            <a:fld id="{F0AEAC38-CC97-41BC-95D3-BA068A7595C8}" type="slidenum">
              <a:rPr lang="pt-BR" smtClean="0"/>
              <a:t>‹nº›</a:t>
            </a:fld>
            <a:endParaRPr lang="pt-BR"/>
          </a:p>
        </p:txBody>
      </p:sp>
    </p:spTree>
    <p:extLst>
      <p:ext uri="{BB962C8B-B14F-4D97-AF65-F5344CB8AC3E}">
        <p14:creationId xmlns:p14="http://schemas.microsoft.com/office/powerpoint/2010/main" val="1880053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7BB145-4C3A-53C3-7DAC-566BE4F76A69}"/>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1ADD52BA-43EB-A39B-36D5-569D5879DE1B}"/>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ACD2583-B2F0-A8BA-E0F1-8A205E3BA07E}"/>
              </a:ext>
            </a:extLst>
          </p:cNvPr>
          <p:cNvSpPr>
            <a:spLocks noGrp="1"/>
          </p:cNvSpPr>
          <p:nvPr>
            <p:ph type="dt" sz="half" idx="10"/>
          </p:nvPr>
        </p:nvSpPr>
        <p:spPr/>
        <p:txBody>
          <a:bodyPr/>
          <a:lstStyle/>
          <a:p>
            <a:fld id="{B30A0996-941C-4E7A-AF26-10337F6904ED}" type="datetimeFigureOut">
              <a:rPr lang="pt-BR" smtClean="0"/>
              <a:t>07/03/2024</a:t>
            </a:fld>
            <a:endParaRPr lang="pt-BR"/>
          </a:p>
        </p:txBody>
      </p:sp>
      <p:sp>
        <p:nvSpPr>
          <p:cNvPr id="5" name="Espaço Reservado para Rodapé 4">
            <a:extLst>
              <a:ext uri="{FF2B5EF4-FFF2-40B4-BE49-F238E27FC236}">
                <a16:creationId xmlns:a16="http://schemas.microsoft.com/office/drawing/2014/main" id="{BC26FD10-4237-FEAE-F12D-842BA1BC84F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EDD9876-2607-B007-6145-9E7401E28AD4}"/>
              </a:ext>
            </a:extLst>
          </p:cNvPr>
          <p:cNvSpPr>
            <a:spLocks noGrp="1"/>
          </p:cNvSpPr>
          <p:nvPr>
            <p:ph type="sldNum" sz="quarter" idx="12"/>
          </p:nvPr>
        </p:nvSpPr>
        <p:spPr/>
        <p:txBody>
          <a:bodyPr/>
          <a:lstStyle/>
          <a:p>
            <a:fld id="{F0AEAC38-CC97-41BC-95D3-BA068A7595C8}" type="slidenum">
              <a:rPr lang="pt-BR" smtClean="0"/>
              <a:t>‹nº›</a:t>
            </a:fld>
            <a:endParaRPr lang="pt-BR"/>
          </a:p>
        </p:txBody>
      </p:sp>
    </p:spTree>
    <p:extLst>
      <p:ext uri="{BB962C8B-B14F-4D97-AF65-F5344CB8AC3E}">
        <p14:creationId xmlns:p14="http://schemas.microsoft.com/office/powerpoint/2010/main" val="4194048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40FFC03-5EF4-D9FE-5853-54E74A5B0374}"/>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93A71909-59BB-0D69-AECD-74B7DF6E3224}"/>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D25C125-720E-287F-EED8-5C1E001D5E70}"/>
              </a:ext>
            </a:extLst>
          </p:cNvPr>
          <p:cNvSpPr>
            <a:spLocks noGrp="1"/>
          </p:cNvSpPr>
          <p:nvPr>
            <p:ph type="dt" sz="half" idx="10"/>
          </p:nvPr>
        </p:nvSpPr>
        <p:spPr/>
        <p:txBody>
          <a:bodyPr/>
          <a:lstStyle/>
          <a:p>
            <a:fld id="{B30A0996-941C-4E7A-AF26-10337F6904ED}" type="datetimeFigureOut">
              <a:rPr lang="pt-BR" smtClean="0"/>
              <a:t>07/03/2024</a:t>
            </a:fld>
            <a:endParaRPr lang="pt-BR"/>
          </a:p>
        </p:txBody>
      </p:sp>
      <p:sp>
        <p:nvSpPr>
          <p:cNvPr id="5" name="Espaço Reservado para Rodapé 4">
            <a:extLst>
              <a:ext uri="{FF2B5EF4-FFF2-40B4-BE49-F238E27FC236}">
                <a16:creationId xmlns:a16="http://schemas.microsoft.com/office/drawing/2014/main" id="{5E3AA6FF-7E35-080B-DB62-96FCFC516F1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7B75B29-F423-6401-4C26-54A0AC7DE6C9}"/>
              </a:ext>
            </a:extLst>
          </p:cNvPr>
          <p:cNvSpPr>
            <a:spLocks noGrp="1"/>
          </p:cNvSpPr>
          <p:nvPr>
            <p:ph type="sldNum" sz="quarter" idx="12"/>
          </p:nvPr>
        </p:nvSpPr>
        <p:spPr/>
        <p:txBody>
          <a:bodyPr/>
          <a:lstStyle/>
          <a:p>
            <a:fld id="{F0AEAC38-CC97-41BC-95D3-BA068A7595C8}" type="slidenum">
              <a:rPr lang="pt-BR" smtClean="0"/>
              <a:t>‹nº›</a:t>
            </a:fld>
            <a:endParaRPr lang="pt-BR"/>
          </a:p>
        </p:txBody>
      </p:sp>
    </p:spTree>
    <p:extLst>
      <p:ext uri="{BB962C8B-B14F-4D97-AF65-F5344CB8AC3E}">
        <p14:creationId xmlns:p14="http://schemas.microsoft.com/office/powerpoint/2010/main" val="3697360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F3C80558-5C2F-1270-64EA-83A202DFFE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83D9C70C-FDAB-60EC-F598-99BDB43E82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3E22D21-985A-117D-0518-6B3226806A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A0996-941C-4E7A-AF26-10337F6904ED}" type="datetimeFigureOut">
              <a:rPr lang="pt-BR" smtClean="0"/>
              <a:t>07/03/2024</a:t>
            </a:fld>
            <a:endParaRPr lang="pt-BR"/>
          </a:p>
        </p:txBody>
      </p:sp>
      <p:sp>
        <p:nvSpPr>
          <p:cNvPr id="5" name="Espaço Reservado para Rodapé 4">
            <a:extLst>
              <a:ext uri="{FF2B5EF4-FFF2-40B4-BE49-F238E27FC236}">
                <a16:creationId xmlns:a16="http://schemas.microsoft.com/office/drawing/2014/main" id="{5FF428D9-6F4C-07B9-D645-3F44CE2850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941307F3-7423-84F1-9F58-1931713FD4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AEAC38-CC97-41BC-95D3-BA068A7595C8}" type="slidenum">
              <a:rPr lang="pt-BR" smtClean="0"/>
              <a:t>‹nº›</a:t>
            </a:fld>
            <a:endParaRPr lang="pt-BR"/>
          </a:p>
        </p:txBody>
      </p:sp>
    </p:spTree>
    <p:extLst>
      <p:ext uri="{BB962C8B-B14F-4D97-AF65-F5344CB8AC3E}">
        <p14:creationId xmlns:p14="http://schemas.microsoft.com/office/powerpoint/2010/main" val="1525643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Homem de terno e gravata borboleta azul&#10;&#10;Descrição gerada automaticamente">
            <a:extLst>
              <a:ext uri="{FF2B5EF4-FFF2-40B4-BE49-F238E27FC236}">
                <a16:creationId xmlns:a16="http://schemas.microsoft.com/office/drawing/2014/main" id="{03A1D9B9-DCA4-DAF0-89BA-CD48BED9F5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aixaDeTexto 5">
            <a:extLst>
              <a:ext uri="{FF2B5EF4-FFF2-40B4-BE49-F238E27FC236}">
                <a16:creationId xmlns:a16="http://schemas.microsoft.com/office/drawing/2014/main" id="{9C635DE5-BAB9-07CC-AB3D-DE02F1A20CF0}"/>
              </a:ext>
            </a:extLst>
          </p:cNvPr>
          <p:cNvSpPr txBox="1"/>
          <p:nvPr/>
        </p:nvSpPr>
        <p:spPr>
          <a:xfrm>
            <a:off x="135550" y="4547541"/>
            <a:ext cx="5557422" cy="261610"/>
          </a:xfrm>
          <a:prstGeom prst="rect">
            <a:avLst/>
          </a:prstGeom>
          <a:noFill/>
        </p:spPr>
        <p:txBody>
          <a:bodyPr wrap="square" rtlCol="0">
            <a:spAutoFit/>
          </a:bodyPr>
          <a:lstStyle/>
          <a:p>
            <a:pPr algn="ctr"/>
            <a:r>
              <a:rPr lang="pt-BR" sz="1050" spc="300" dirty="0">
                <a:solidFill>
                  <a:schemeClr val="bg1"/>
                </a:solidFill>
                <a:latin typeface="Avenir Next LT Pro Demi" panose="020F0502020204030204" pitchFamily="34" charset="0"/>
              </a:rPr>
              <a:t>ALLIANZ PARQUE 25 E 26 MAIO DE 2024</a:t>
            </a:r>
          </a:p>
        </p:txBody>
      </p:sp>
      <p:sp>
        <p:nvSpPr>
          <p:cNvPr id="7" name="Triângulo isósceles 6">
            <a:extLst>
              <a:ext uri="{FF2B5EF4-FFF2-40B4-BE49-F238E27FC236}">
                <a16:creationId xmlns:a16="http://schemas.microsoft.com/office/drawing/2014/main" id="{3AA7E600-9F26-32A4-4B4D-B4C6C9D7DDF8}"/>
              </a:ext>
            </a:extLst>
          </p:cNvPr>
          <p:cNvSpPr/>
          <p:nvPr/>
        </p:nvSpPr>
        <p:spPr>
          <a:xfrm rot="10800000">
            <a:off x="2857621" y="4982547"/>
            <a:ext cx="113280" cy="97655"/>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485340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Homem de terno e gravata borboleta&#10;&#10;Descrição gerada automaticamente">
            <a:extLst>
              <a:ext uri="{FF2B5EF4-FFF2-40B4-BE49-F238E27FC236}">
                <a16:creationId xmlns:a16="http://schemas.microsoft.com/office/drawing/2014/main" id="{4050EDE1-54ED-D9EE-3940-E13F36CB5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aixaDeTexto 3">
            <a:extLst>
              <a:ext uri="{FF2B5EF4-FFF2-40B4-BE49-F238E27FC236}">
                <a16:creationId xmlns:a16="http://schemas.microsoft.com/office/drawing/2014/main" id="{89886A05-DDE7-CFF8-6DAB-EDC25DEADFD4}"/>
              </a:ext>
            </a:extLst>
          </p:cNvPr>
          <p:cNvSpPr txBox="1"/>
          <p:nvPr/>
        </p:nvSpPr>
        <p:spPr>
          <a:xfrm>
            <a:off x="1168893" y="2219417"/>
            <a:ext cx="5356194" cy="615168"/>
          </a:xfrm>
          <a:prstGeom prst="rect">
            <a:avLst/>
          </a:prstGeom>
          <a:noFill/>
        </p:spPr>
        <p:txBody>
          <a:bodyPr wrap="square" rtlCol="0">
            <a:spAutoFit/>
          </a:bodyPr>
          <a:lstStyle/>
          <a:p>
            <a:pPr>
              <a:lnSpc>
                <a:spcPct val="150000"/>
              </a:lnSpc>
            </a:pPr>
            <a:r>
              <a:rPr lang="pt-BR" sz="1200" dirty="0">
                <a:solidFill>
                  <a:schemeClr val="bg1"/>
                </a:solidFill>
                <a:effectLst/>
                <a:latin typeface="Avenir Next LT Pro Demi" panose="020B0704020202020204" pitchFamily="34" charset="0"/>
                <a:ea typeface="Calibri" panose="020F0502020204030204" pitchFamily="34" charset="0"/>
                <a:cs typeface="Times New Roman" panose="02020603050405020304" pitchFamily="18" charset="0"/>
              </a:rPr>
              <a:t>O </a:t>
            </a:r>
            <a:r>
              <a:rPr lang="pt-BR" sz="1200" dirty="0" err="1">
                <a:solidFill>
                  <a:schemeClr val="bg1"/>
                </a:solidFill>
                <a:effectLst/>
                <a:latin typeface="Avenir Next LT Pro Demi" panose="020B0704020202020204" pitchFamily="34" charset="0"/>
                <a:ea typeface="Calibri" panose="020F0502020204030204" pitchFamily="34" charset="0"/>
                <a:cs typeface="Times New Roman" panose="02020603050405020304" pitchFamily="18" charset="0"/>
              </a:rPr>
              <a:t>Backstage</a:t>
            </a:r>
            <a:r>
              <a:rPr lang="pt-BR" sz="1200" dirty="0">
                <a:solidFill>
                  <a:schemeClr val="bg1"/>
                </a:solidFill>
                <a:effectLst/>
                <a:latin typeface="Avenir Next LT Pro Demi" panose="020B0704020202020204" pitchFamily="34" charset="0"/>
                <a:ea typeface="Calibri" panose="020F0502020204030204" pitchFamily="34" charset="0"/>
                <a:cs typeface="Times New Roman" panose="02020603050405020304" pitchFamily="18" charset="0"/>
              </a:rPr>
              <a:t> Mirante anuncia uma parceria inédita para os aguardados shows de </a:t>
            </a:r>
            <a:r>
              <a:rPr lang="pt-BR" sz="1200" b="1" dirty="0">
                <a:solidFill>
                  <a:schemeClr val="bg1"/>
                </a:solidFill>
                <a:effectLst/>
                <a:latin typeface="Avenir Next LT Pro Demi" panose="020B0704020202020204" pitchFamily="34" charset="0"/>
                <a:ea typeface="Calibri" panose="020F0502020204030204" pitchFamily="34" charset="0"/>
                <a:cs typeface="Times New Roman" panose="02020603050405020304" pitchFamily="18" charset="0"/>
              </a:rPr>
              <a:t>ANDREA BOCELLI</a:t>
            </a:r>
            <a:r>
              <a:rPr lang="pt-BR" sz="1200" dirty="0">
                <a:solidFill>
                  <a:schemeClr val="bg1"/>
                </a:solidFill>
                <a:effectLst/>
                <a:latin typeface="Avenir Next LT Pro Demi" panose="020B0704020202020204" pitchFamily="34" charset="0"/>
                <a:ea typeface="Calibri" panose="020F0502020204030204" pitchFamily="34" charset="0"/>
                <a:cs typeface="Times New Roman" panose="02020603050405020304" pitchFamily="18" charset="0"/>
              </a:rPr>
              <a:t> no Allianz Parque. </a:t>
            </a:r>
            <a:endParaRPr lang="pt-BR" sz="800" dirty="0">
              <a:solidFill>
                <a:schemeClr val="bg1"/>
              </a:solidFill>
              <a:latin typeface="Avenir Next LT Pro Demi" panose="020B0704020202020204" pitchFamily="34" charset="0"/>
            </a:endParaRPr>
          </a:p>
        </p:txBody>
      </p:sp>
      <p:sp>
        <p:nvSpPr>
          <p:cNvPr id="5" name="CaixaDeTexto 4">
            <a:extLst>
              <a:ext uri="{FF2B5EF4-FFF2-40B4-BE49-F238E27FC236}">
                <a16:creationId xmlns:a16="http://schemas.microsoft.com/office/drawing/2014/main" id="{4CDF8C35-BE90-BC5F-EC3B-D3EB693326FD}"/>
              </a:ext>
            </a:extLst>
          </p:cNvPr>
          <p:cNvSpPr txBox="1"/>
          <p:nvPr/>
        </p:nvSpPr>
        <p:spPr>
          <a:xfrm>
            <a:off x="1168892" y="3153792"/>
            <a:ext cx="4927108" cy="2000163"/>
          </a:xfrm>
          <a:prstGeom prst="rect">
            <a:avLst/>
          </a:prstGeom>
          <a:noFill/>
        </p:spPr>
        <p:txBody>
          <a:bodyPr wrap="square" rtlCol="0">
            <a:spAutoFit/>
          </a:bodyPr>
          <a:lstStyle/>
          <a:p>
            <a:pPr>
              <a:lnSpc>
                <a:spcPct val="150000"/>
              </a:lnSpc>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Em colaboração com o renomado chef Emmanuel Bassoleil, o Backstage Mirante oferecerá aos seus privilegiados clientes uma experiência exclusiva e sofisticada, com a assinatura gastronômica do renomado chef. O evento contará com um requintado coquetel antes do show e um jantar elegante após o espetáculo, acompanhado de uma apresentação exclusiva do icônico artista brasileiro, Amilton Godoy, o musicista é o convidado da noite.</a:t>
            </a:r>
            <a:endParaRPr lang="pt-BR" sz="800" dirty="0">
              <a:solidFill>
                <a:schemeClr val="bg1"/>
              </a:solidFill>
              <a:latin typeface="Avenir Next LT Pro" panose="020B0504020202020204" pitchFamily="34" charset="0"/>
            </a:endParaRPr>
          </a:p>
        </p:txBody>
      </p:sp>
    </p:spTree>
    <p:extLst>
      <p:ext uri="{BB962C8B-B14F-4D97-AF65-F5344CB8AC3E}">
        <p14:creationId xmlns:p14="http://schemas.microsoft.com/office/powerpoint/2010/main" val="4252987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Uma imagem contendo Texto&#10;&#10;Descrição gerada automaticamente">
            <a:extLst>
              <a:ext uri="{FF2B5EF4-FFF2-40B4-BE49-F238E27FC236}">
                <a16:creationId xmlns:a16="http://schemas.microsoft.com/office/drawing/2014/main" id="{D414E4EF-3576-FEFC-A2FC-90351B289A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CaixaDeTexto 7">
            <a:extLst>
              <a:ext uri="{FF2B5EF4-FFF2-40B4-BE49-F238E27FC236}">
                <a16:creationId xmlns:a16="http://schemas.microsoft.com/office/drawing/2014/main" id="{47FAEAAB-7742-0916-ED07-2C66F01EE03F}"/>
              </a:ext>
            </a:extLst>
          </p:cNvPr>
          <p:cNvSpPr txBox="1"/>
          <p:nvPr/>
        </p:nvSpPr>
        <p:spPr>
          <a:xfrm>
            <a:off x="658426" y="2416674"/>
            <a:ext cx="5697986" cy="3662156"/>
          </a:xfrm>
          <a:prstGeom prst="rect">
            <a:avLst/>
          </a:prstGeom>
          <a:noFill/>
        </p:spPr>
        <p:txBody>
          <a:bodyPr wrap="square" rtlCol="0">
            <a:spAutoFit/>
          </a:bodyPr>
          <a:lstStyle/>
          <a:p>
            <a:pPr>
              <a:lnSpc>
                <a:spcPct val="150000"/>
              </a:lnSpc>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Com 37 anos de história no Brasil, o Chef Emmanuel Bassoleil acumula 47 anos de carreira desde que saiu da França, na cidade de Dijon na Borgonha. Depois de dar duas voltas ao mundo durante três anos, conviver com Chefs de renome nacional e internacional, traz em sua bagagem importantes prêmios como o de Melhor Chefe do Ano (1993 e 2001), Top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Of</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Business, Food Service Nutri News pelo “Projeto Gastronômico Bassoleil” e o de Personalidade da Gastronomia, conferido pela revista Prazeres da Mesa, além de ter sido o primeiro Chef do Brasil a receber a Ordem da Academia Culinária da França, em 1998. Vinte anos depois recebeu o maior reconhecimento da gastronomia mundial e foi nomeado “Maîtres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Cuisiniers</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de France”. </a:t>
            </a:r>
          </a:p>
          <a:p>
            <a:pPr>
              <a:lnSpc>
                <a:spcPct val="150000"/>
              </a:lnSpc>
            </a:pPr>
            <a:r>
              <a:rPr lang="pt-BR" sz="1200" dirty="0">
                <a:solidFill>
                  <a:schemeClr val="bg1"/>
                </a:solidFill>
                <a:latin typeface="Avenir Next LT Pro" panose="020B0504020202020204" pitchFamily="34" charset="0"/>
                <a:ea typeface="Calibri" panose="020F0502020204030204" pitchFamily="34" charset="0"/>
                <a:cs typeface="Times New Roman" panose="02020603050405020304" pitchFamily="18" charset="0"/>
              </a:rPr>
              <a:t>O Chef está na</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4 temporada de seu programa “Um dia de chef “no canal Food Network e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h&amp;h</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da Discovery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Channel</a:t>
            </a:r>
            <a:r>
              <a:rPr lang="pt-BR" sz="1200" dirty="0">
                <a:solidFill>
                  <a:schemeClr val="bg1"/>
                </a:solidFill>
                <a:latin typeface="Avenir Next LT Pro" panose="020B0504020202020204" pitchFamily="34" charset="0"/>
                <a:ea typeface="Calibri" panose="020F0502020204030204" pitchFamily="34" charset="0"/>
                <a:cs typeface="Times New Roman" panose="02020603050405020304" pitchFamily="18" charset="0"/>
              </a:rPr>
              <a:t>, </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é também um dos Jurados do programa “Top Chef Brasil “na TV Record pela 4 temporada.</a:t>
            </a:r>
          </a:p>
        </p:txBody>
      </p:sp>
    </p:spTree>
    <p:extLst>
      <p:ext uri="{BB962C8B-B14F-4D97-AF65-F5344CB8AC3E}">
        <p14:creationId xmlns:p14="http://schemas.microsoft.com/office/powerpoint/2010/main" val="2448571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E6D26F19-6E4A-65FF-B85D-05E62FAA62D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CaixaDeTexto 5">
            <a:extLst>
              <a:ext uri="{FF2B5EF4-FFF2-40B4-BE49-F238E27FC236}">
                <a16:creationId xmlns:a16="http://schemas.microsoft.com/office/drawing/2014/main" id="{965FF912-2B44-079D-A4B4-D3F7D7C4D972}"/>
              </a:ext>
            </a:extLst>
          </p:cNvPr>
          <p:cNvSpPr txBox="1"/>
          <p:nvPr/>
        </p:nvSpPr>
        <p:spPr>
          <a:xfrm>
            <a:off x="926417" y="1914961"/>
            <a:ext cx="5356194" cy="338169"/>
          </a:xfrm>
          <a:prstGeom prst="rect">
            <a:avLst/>
          </a:prstGeom>
          <a:noFill/>
        </p:spPr>
        <p:txBody>
          <a:bodyPr wrap="square" rtlCol="0">
            <a:spAutoFit/>
          </a:bodyPr>
          <a:lstStyle/>
          <a:p>
            <a:pPr>
              <a:lnSpc>
                <a:spcPct val="150000"/>
              </a:lnSpc>
            </a:pPr>
            <a:r>
              <a:rPr lang="pt-BR" sz="1200" dirty="0">
                <a:solidFill>
                  <a:schemeClr val="bg1"/>
                </a:solidFill>
                <a:effectLst/>
                <a:latin typeface="Avenir Next LT Pro Demi" panose="020B0704020202020204" pitchFamily="34" charset="0"/>
                <a:ea typeface="Calibri" panose="020F0502020204030204" pitchFamily="34" charset="0"/>
                <a:cs typeface="Times New Roman" panose="02020603050405020304" pitchFamily="18" charset="0"/>
              </a:rPr>
              <a:t>Cardápio assinado pelo Chefs Emmanuel Bassoleil</a:t>
            </a:r>
            <a:endParaRPr lang="pt-BR" sz="800" dirty="0">
              <a:solidFill>
                <a:schemeClr val="bg1"/>
              </a:solidFill>
              <a:latin typeface="Avenir Next LT Pro Demi" panose="020B0704020202020204" pitchFamily="34" charset="0"/>
            </a:endParaRPr>
          </a:p>
        </p:txBody>
      </p:sp>
      <p:sp>
        <p:nvSpPr>
          <p:cNvPr id="7" name="CaixaDeTexto 6">
            <a:extLst>
              <a:ext uri="{FF2B5EF4-FFF2-40B4-BE49-F238E27FC236}">
                <a16:creationId xmlns:a16="http://schemas.microsoft.com/office/drawing/2014/main" id="{5BF535D1-18FD-84D1-53CC-0EEDF51C1F75}"/>
              </a:ext>
            </a:extLst>
          </p:cNvPr>
          <p:cNvSpPr txBox="1"/>
          <p:nvPr/>
        </p:nvSpPr>
        <p:spPr>
          <a:xfrm>
            <a:off x="609177" y="2413460"/>
            <a:ext cx="5356194" cy="338169"/>
          </a:xfrm>
          <a:prstGeom prst="rect">
            <a:avLst/>
          </a:prstGeom>
          <a:noFill/>
        </p:spPr>
        <p:txBody>
          <a:bodyPr wrap="square" rtlCol="0">
            <a:spAutoFit/>
          </a:bodyPr>
          <a:lstStyle/>
          <a:p>
            <a:pPr>
              <a:lnSpc>
                <a:spcPct val="150000"/>
              </a:lnSpc>
            </a:pPr>
            <a:r>
              <a:rPr lang="pt-BR" sz="1200" b="1"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ILHA GASTRONÔMICA</a:t>
            </a:r>
            <a:endParaRPr lang="pt-BR" sz="800" b="1" dirty="0">
              <a:solidFill>
                <a:schemeClr val="bg1"/>
              </a:solidFill>
              <a:latin typeface="Avenir Next LT Pro" panose="020B0504020202020204" pitchFamily="34" charset="0"/>
            </a:endParaRPr>
          </a:p>
        </p:txBody>
      </p:sp>
      <p:sp>
        <p:nvSpPr>
          <p:cNvPr id="8" name="CaixaDeTexto 7">
            <a:extLst>
              <a:ext uri="{FF2B5EF4-FFF2-40B4-BE49-F238E27FC236}">
                <a16:creationId xmlns:a16="http://schemas.microsoft.com/office/drawing/2014/main" id="{72A3041C-1F88-9396-A1E5-76E3BC7417B7}"/>
              </a:ext>
            </a:extLst>
          </p:cNvPr>
          <p:cNvSpPr txBox="1"/>
          <p:nvPr/>
        </p:nvSpPr>
        <p:spPr>
          <a:xfrm>
            <a:off x="609175" y="2751629"/>
            <a:ext cx="10008517" cy="3110723"/>
          </a:xfrm>
          <a:prstGeom prst="rect">
            <a:avLst/>
          </a:prstGeom>
          <a:noFill/>
        </p:spPr>
        <p:txBody>
          <a:bodyPr wrap="square" rtlCol="0">
            <a:spAutoFit/>
          </a:bodyPr>
          <a:lstStyle/>
          <a:p>
            <a:pPr>
              <a:lnSpc>
                <a:spcPct val="150000"/>
              </a:lnSpc>
            </a:pP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Seleção de queijos - acompanhados com compota de laranja e especiarias e compota de frutas vermelhas </a:t>
            </a:r>
          </a:p>
          <a:p>
            <a:pPr>
              <a:lnSpc>
                <a:spcPct val="150000"/>
              </a:lnSpc>
            </a:pP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Presunto parma fatiado com balsâmico envelhecido </a:t>
            </a:r>
          </a:p>
          <a:p>
            <a:pPr>
              <a:lnSpc>
                <a:spcPct val="150000"/>
              </a:lnSpc>
            </a:pP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Seleção de tomates italianos com </a:t>
            </a:r>
            <a:r>
              <a:rPr lang="pt-BR" sz="11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stracciatella</a:t>
            </a: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mozzarellas frescas e </a:t>
            </a:r>
            <a:r>
              <a:rPr lang="pt-BR" sz="11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pesto</a:t>
            </a: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rústico de manjericão e </a:t>
            </a:r>
          </a:p>
          <a:p>
            <a:pPr>
              <a:lnSpc>
                <a:spcPct val="150000"/>
              </a:lnSpc>
            </a:pP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azeite extra virgem </a:t>
            </a:r>
          </a:p>
          <a:p>
            <a:pPr>
              <a:lnSpc>
                <a:spcPct val="150000"/>
              </a:lnSpc>
            </a:pP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Homus com grão de bico crocante, páprica picante e azeite grego </a:t>
            </a:r>
          </a:p>
          <a:p>
            <a:pPr>
              <a:lnSpc>
                <a:spcPct val="150000"/>
              </a:lnSpc>
            </a:pP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Coalhada seca com </a:t>
            </a:r>
            <a:r>
              <a:rPr lang="pt-BR" sz="11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Zaatar</a:t>
            </a: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a:t>
            </a:r>
          </a:p>
          <a:p>
            <a:pPr>
              <a:lnSpc>
                <a:spcPct val="150000"/>
              </a:lnSpc>
            </a:pP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Carpaccio de figo fresco com parma, nozes assadas e queijo de cabra </a:t>
            </a:r>
          </a:p>
          <a:p>
            <a:pPr>
              <a:lnSpc>
                <a:spcPct val="150000"/>
              </a:lnSpc>
            </a:pP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a:t>
            </a:r>
            <a:r>
              <a:rPr lang="pt-BR" sz="11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Tartar</a:t>
            </a: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de salmão com limão siciliano e tartufo </a:t>
            </a:r>
          </a:p>
          <a:p>
            <a:pPr>
              <a:lnSpc>
                <a:spcPct val="150000"/>
              </a:lnSpc>
            </a:pP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a:t>
            </a:r>
            <a:r>
              <a:rPr lang="pt-BR" sz="11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Blinis</a:t>
            </a: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de trigo sarraceno e manteiga queimada </a:t>
            </a:r>
          </a:p>
          <a:p>
            <a:pPr>
              <a:lnSpc>
                <a:spcPct val="150000"/>
              </a:lnSpc>
            </a:pP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Salada de grãos com frutas secas e chips de alho </a:t>
            </a:r>
            <a:r>
              <a:rPr lang="pt-BR" sz="11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poró</a:t>
            </a: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a:t>
            </a:r>
          </a:p>
          <a:p>
            <a:pPr>
              <a:lnSpc>
                <a:spcPct val="150000"/>
              </a:lnSpc>
            </a:pP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Brie quente folhado com mel de engenho e </a:t>
            </a:r>
            <a:r>
              <a:rPr lang="pt-BR" sz="11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nuts</a:t>
            </a: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caramelizados </a:t>
            </a:r>
          </a:p>
          <a:p>
            <a:pPr>
              <a:lnSpc>
                <a:spcPct val="150000"/>
              </a:lnSpc>
            </a:pPr>
            <a:r>
              <a:rPr lang="pt-BR" sz="11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Pães artesanais, pão placa e focaccias *</a:t>
            </a:r>
            <a:endParaRPr lang="pt-BR" sz="700" dirty="0">
              <a:solidFill>
                <a:schemeClr val="bg1"/>
              </a:solidFill>
              <a:latin typeface="Avenir Next LT Pro" panose="020B0504020202020204" pitchFamily="34" charset="0"/>
            </a:endParaRPr>
          </a:p>
        </p:txBody>
      </p:sp>
    </p:spTree>
    <p:extLst>
      <p:ext uri="{BB962C8B-B14F-4D97-AF65-F5344CB8AC3E}">
        <p14:creationId xmlns:p14="http://schemas.microsoft.com/office/powerpoint/2010/main" val="2132287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12">
            <a:extLst>
              <a:ext uri="{FF2B5EF4-FFF2-40B4-BE49-F238E27FC236}">
                <a16:creationId xmlns:a16="http://schemas.microsoft.com/office/drawing/2014/main" id="{BD6FFD1C-7569-B2D6-78BD-9BB10F9010F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CaixaDeTexto 6">
            <a:extLst>
              <a:ext uri="{FF2B5EF4-FFF2-40B4-BE49-F238E27FC236}">
                <a16:creationId xmlns:a16="http://schemas.microsoft.com/office/drawing/2014/main" id="{5BF535D1-18FD-84D1-53CC-0EEDF51C1F75}"/>
              </a:ext>
            </a:extLst>
          </p:cNvPr>
          <p:cNvSpPr txBox="1"/>
          <p:nvPr/>
        </p:nvSpPr>
        <p:spPr>
          <a:xfrm>
            <a:off x="739806" y="3593551"/>
            <a:ext cx="5356194" cy="338169"/>
          </a:xfrm>
          <a:prstGeom prst="rect">
            <a:avLst/>
          </a:prstGeom>
          <a:noFill/>
        </p:spPr>
        <p:txBody>
          <a:bodyPr wrap="square" rtlCol="0">
            <a:spAutoFit/>
          </a:bodyPr>
          <a:lstStyle/>
          <a:p>
            <a:pPr>
              <a:lnSpc>
                <a:spcPct val="150000"/>
              </a:lnSpc>
            </a:pPr>
            <a:r>
              <a:rPr lang="pt-BR" sz="1200" b="1"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ILHA DE SOBREMESAS</a:t>
            </a:r>
            <a:endParaRPr lang="pt-BR" sz="800" b="1" dirty="0">
              <a:solidFill>
                <a:schemeClr val="bg1"/>
              </a:solidFill>
              <a:latin typeface="Avenir Next LT Pro" panose="020B0504020202020204" pitchFamily="34" charset="0"/>
            </a:endParaRPr>
          </a:p>
        </p:txBody>
      </p:sp>
      <p:sp>
        <p:nvSpPr>
          <p:cNvPr id="8" name="CaixaDeTexto 7">
            <a:extLst>
              <a:ext uri="{FF2B5EF4-FFF2-40B4-BE49-F238E27FC236}">
                <a16:creationId xmlns:a16="http://schemas.microsoft.com/office/drawing/2014/main" id="{72A3041C-1F88-9396-A1E5-76E3BC7417B7}"/>
              </a:ext>
            </a:extLst>
          </p:cNvPr>
          <p:cNvSpPr txBox="1"/>
          <p:nvPr/>
        </p:nvSpPr>
        <p:spPr>
          <a:xfrm>
            <a:off x="739805" y="3883583"/>
            <a:ext cx="6772040" cy="1169166"/>
          </a:xfrm>
          <a:prstGeom prst="rect">
            <a:avLst/>
          </a:prstGeom>
          <a:noFill/>
        </p:spPr>
        <p:txBody>
          <a:bodyPr wrap="square" rtlCol="0">
            <a:spAutoFit/>
          </a:bodyPr>
          <a:lstStyle/>
          <a:p>
            <a:pPr>
              <a:lnSpc>
                <a:spcPct val="150000"/>
              </a:lnSpc>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Creme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bruleé</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de doce de leite e cumaru </a:t>
            </a:r>
          </a:p>
          <a:p>
            <a:pPr>
              <a:lnSpc>
                <a:spcPct val="150000"/>
              </a:lnSpc>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Limão - Ganache de chocolate branco com purê de limão siciliano e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crumble</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de limão</a:t>
            </a:r>
          </a:p>
          <a:p>
            <a:pPr>
              <a:lnSpc>
                <a:spcPct val="150000"/>
              </a:lnSpc>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Cheesecake de frutas vermelhas </a:t>
            </a:r>
          </a:p>
          <a:p>
            <a:pPr>
              <a:lnSpc>
                <a:spcPct val="150000"/>
              </a:lnSpc>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Suprema de chocolate belga com crocante de cacau</a:t>
            </a:r>
            <a:endParaRPr lang="pt-BR" sz="800" dirty="0">
              <a:solidFill>
                <a:schemeClr val="bg1"/>
              </a:solidFill>
              <a:latin typeface="Avenir Next LT Pro" panose="020B0504020202020204" pitchFamily="34" charset="0"/>
            </a:endParaRPr>
          </a:p>
        </p:txBody>
      </p:sp>
      <p:sp>
        <p:nvSpPr>
          <p:cNvPr id="2" name="CaixaDeTexto 1">
            <a:extLst>
              <a:ext uri="{FF2B5EF4-FFF2-40B4-BE49-F238E27FC236}">
                <a16:creationId xmlns:a16="http://schemas.microsoft.com/office/drawing/2014/main" id="{2872EECA-43B7-A137-39FA-5086BE5BC2E3}"/>
              </a:ext>
            </a:extLst>
          </p:cNvPr>
          <p:cNvSpPr txBox="1"/>
          <p:nvPr/>
        </p:nvSpPr>
        <p:spPr>
          <a:xfrm>
            <a:off x="739804" y="2326219"/>
            <a:ext cx="5356194" cy="338169"/>
          </a:xfrm>
          <a:prstGeom prst="rect">
            <a:avLst/>
          </a:prstGeom>
          <a:noFill/>
        </p:spPr>
        <p:txBody>
          <a:bodyPr wrap="square" rtlCol="0">
            <a:spAutoFit/>
          </a:bodyPr>
          <a:lstStyle/>
          <a:p>
            <a:pPr>
              <a:lnSpc>
                <a:spcPct val="150000"/>
              </a:lnSpc>
            </a:pPr>
            <a:r>
              <a:rPr lang="pt-BR" sz="1200" b="1"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JANTAR VOLANTE</a:t>
            </a:r>
            <a:endParaRPr lang="pt-BR" sz="800" b="1" dirty="0">
              <a:solidFill>
                <a:schemeClr val="bg1"/>
              </a:solidFill>
              <a:latin typeface="Avenir Next LT Pro" panose="020B0504020202020204" pitchFamily="34" charset="0"/>
            </a:endParaRPr>
          </a:p>
        </p:txBody>
      </p:sp>
      <p:sp>
        <p:nvSpPr>
          <p:cNvPr id="3" name="CaixaDeTexto 2">
            <a:extLst>
              <a:ext uri="{FF2B5EF4-FFF2-40B4-BE49-F238E27FC236}">
                <a16:creationId xmlns:a16="http://schemas.microsoft.com/office/drawing/2014/main" id="{11BAE38D-B69A-F158-E8FE-90790D04FFC4}"/>
              </a:ext>
            </a:extLst>
          </p:cNvPr>
          <p:cNvSpPr txBox="1"/>
          <p:nvPr/>
        </p:nvSpPr>
        <p:spPr>
          <a:xfrm>
            <a:off x="739803" y="2618548"/>
            <a:ext cx="6772040" cy="892167"/>
          </a:xfrm>
          <a:prstGeom prst="rect">
            <a:avLst/>
          </a:prstGeom>
          <a:noFill/>
        </p:spPr>
        <p:txBody>
          <a:bodyPr wrap="square" rtlCol="0">
            <a:spAutoFit/>
          </a:bodyPr>
          <a:lstStyle/>
          <a:p>
            <a:pPr>
              <a:lnSpc>
                <a:spcPct val="150000"/>
              </a:lnSpc>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Robalo ao molho de champagne acompanhado de purê de cará e caviar</a:t>
            </a:r>
          </a:p>
          <a:p>
            <a:pPr>
              <a:lnSpc>
                <a:spcPct val="150000"/>
              </a:lnSpc>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a:t>
            </a:r>
            <a:r>
              <a:rPr lang="fr-F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Boeuf bourguignon com mousseline de batata</a:t>
            </a:r>
          </a:p>
          <a:p>
            <a:pPr>
              <a:lnSpc>
                <a:spcPct val="150000"/>
              </a:lnSpc>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Risoto de cogumelos com missô e grana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padano</a:t>
            </a:r>
            <a:endPar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E4328D3A-C09E-ED08-A5A5-A9D32E1413E7}"/>
              </a:ext>
            </a:extLst>
          </p:cNvPr>
          <p:cNvSpPr txBox="1"/>
          <p:nvPr/>
        </p:nvSpPr>
        <p:spPr>
          <a:xfrm>
            <a:off x="739804" y="5113851"/>
            <a:ext cx="5356194" cy="338169"/>
          </a:xfrm>
          <a:prstGeom prst="rect">
            <a:avLst/>
          </a:prstGeom>
          <a:noFill/>
        </p:spPr>
        <p:txBody>
          <a:bodyPr wrap="square" rtlCol="0">
            <a:spAutoFit/>
          </a:bodyPr>
          <a:lstStyle/>
          <a:p>
            <a:pPr>
              <a:lnSpc>
                <a:spcPct val="150000"/>
              </a:lnSpc>
            </a:pPr>
            <a:r>
              <a:rPr lang="pt-BR" sz="1200" b="1"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MESA DE SAÍDA</a:t>
            </a:r>
            <a:endParaRPr lang="pt-BR" sz="800" b="1" dirty="0">
              <a:solidFill>
                <a:schemeClr val="bg1"/>
              </a:solidFill>
              <a:latin typeface="Avenir Next LT Pro" panose="020B0504020202020204" pitchFamily="34" charset="0"/>
            </a:endParaRPr>
          </a:p>
        </p:txBody>
      </p:sp>
      <p:sp>
        <p:nvSpPr>
          <p:cNvPr id="9" name="CaixaDeTexto 8">
            <a:extLst>
              <a:ext uri="{FF2B5EF4-FFF2-40B4-BE49-F238E27FC236}">
                <a16:creationId xmlns:a16="http://schemas.microsoft.com/office/drawing/2014/main" id="{07534F80-BE65-7BF5-C0FD-B6790B396E17}"/>
              </a:ext>
            </a:extLst>
          </p:cNvPr>
          <p:cNvSpPr txBox="1"/>
          <p:nvPr/>
        </p:nvSpPr>
        <p:spPr>
          <a:xfrm>
            <a:off x="739804" y="5365387"/>
            <a:ext cx="6772040" cy="892167"/>
          </a:xfrm>
          <a:prstGeom prst="rect">
            <a:avLst/>
          </a:prstGeom>
          <a:noFill/>
        </p:spPr>
        <p:txBody>
          <a:bodyPr wrap="square" rtlCol="0">
            <a:spAutoFit/>
          </a:bodyPr>
          <a:lstStyle/>
          <a:p>
            <a:pPr>
              <a:lnSpc>
                <a:spcPct val="150000"/>
              </a:lnSpc>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Café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Nespresso</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a:t>
            </a:r>
          </a:p>
          <a:p>
            <a:pPr>
              <a:lnSpc>
                <a:spcPct val="150000"/>
              </a:lnSpc>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Chás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Twinnings</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a:t>
            </a:r>
          </a:p>
          <a:p>
            <a:pPr>
              <a:lnSpc>
                <a:spcPct val="150000"/>
              </a:lnSpc>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Petit four doces</a:t>
            </a:r>
          </a:p>
        </p:txBody>
      </p:sp>
      <p:sp>
        <p:nvSpPr>
          <p:cNvPr id="11" name="CaixaDeTexto 10">
            <a:extLst>
              <a:ext uri="{FF2B5EF4-FFF2-40B4-BE49-F238E27FC236}">
                <a16:creationId xmlns:a16="http://schemas.microsoft.com/office/drawing/2014/main" id="{B05B387E-C606-DCFC-5414-6C84F198DA0C}"/>
              </a:ext>
            </a:extLst>
          </p:cNvPr>
          <p:cNvSpPr txBox="1"/>
          <p:nvPr/>
        </p:nvSpPr>
        <p:spPr>
          <a:xfrm>
            <a:off x="926417" y="1914961"/>
            <a:ext cx="5356194" cy="338169"/>
          </a:xfrm>
          <a:prstGeom prst="rect">
            <a:avLst/>
          </a:prstGeom>
          <a:noFill/>
        </p:spPr>
        <p:txBody>
          <a:bodyPr wrap="square" rtlCol="0">
            <a:spAutoFit/>
          </a:bodyPr>
          <a:lstStyle/>
          <a:p>
            <a:pPr>
              <a:lnSpc>
                <a:spcPct val="150000"/>
              </a:lnSpc>
            </a:pPr>
            <a:r>
              <a:rPr lang="pt-BR" sz="1200" dirty="0">
                <a:solidFill>
                  <a:schemeClr val="bg1"/>
                </a:solidFill>
                <a:effectLst/>
                <a:latin typeface="Avenir Next LT Pro Demi" panose="020B0704020202020204" pitchFamily="34" charset="0"/>
                <a:ea typeface="Calibri" panose="020F0502020204030204" pitchFamily="34" charset="0"/>
                <a:cs typeface="Times New Roman" panose="02020603050405020304" pitchFamily="18" charset="0"/>
              </a:rPr>
              <a:t>Cardápio assinado pelo Chefs Emmanuel Bassoleil</a:t>
            </a:r>
            <a:endParaRPr lang="pt-BR" sz="800" dirty="0">
              <a:solidFill>
                <a:schemeClr val="bg1"/>
              </a:solidFill>
              <a:latin typeface="Avenir Next LT Pro Demi" panose="020B0704020202020204" pitchFamily="34" charset="0"/>
            </a:endParaRPr>
          </a:p>
        </p:txBody>
      </p:sp>
    </p:spTree>
    <p:extLst>
      <p:ext uri="{BB962C8B-B14F-4D97-AF65-F5344CB8AC3E}">
        <p14:creationId xmlns:p14="http://schemas.microsoft.com/office/powerpoint/2010/main" val="925016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E225E-77FB-92DD-C3E3-B743C225EEF1}"/>
            </a:ext>
          </a:extLst>
        </p:cNvPr>
        <p:cNvGrpSpPr/>
        <p:nvPr/>
      </p:nvGrpSpPr>
      <p:grpSpPr>
        <a:xfrm>
          <a:off x="0" y="0"/>
          <a:ext cx="0" cy="0"/>
          <a:chOff x="0" y="0"/>
          <a:chExt cx="0" cy="0"/>
        </a:xfrm>
      </p:grpSpPr>
      <p:pic>
        <p:nvPicPr>
          <p:cNvPr id="5" name="Imagem 4" descr="Uma imagem contendo Logotipo&#10;&#10;Descrição gerada automaticamente">
            <a:extLst>
              <a:ext uri="{FF2B5EF4-FFF2-40B4-BE49-F238E27FC236}">
                <a16:creationId xmlns:a16="http://schemas.microsoft.com/office/drawing/2014/main" id="{B68AB16B-1B53-F277-FBF3-29B552C016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CaixaDeTexto 15">
            <a:extLst>
              <a:ext uri="{FF2B5EF4-FFF2-40B4-BE49-F238E27FC236}">
                <a16:creationId xmlns:a16="http://schemas.microsoft.com/office/drawing/2014/main" id="{366C0E16-7496-9A9D-158B-E511C4FCACB2}"/>
              </a:ext>
            </a:extLst>
          </p:cNvPr>
          <p:cNvSpPr txBox="1"/>
          <p:nvPr/>
        </p:nvSpPr>
        <p:spPr>
          <a:xfrm>
            <a:off x="630316" y="2289270"/>
            <a:ext cx="6800294" cy="892167"/>
          </a:xfrm>
          <a:prstGeom prst="rect">
            <a:avLst/>
          </a:prstGeom>
          <a:noFill/>
        </p:spPr>
        <p:txBody>
          <a:bodyPr wrap="square" rtlCol="0">
            <a:spAutoFit/>
          </a:bodyPr>
          <a:lstStyle/>
          <a:p>
            <a:pPr>
              <a:lnSpc>
                <a:spcPct val="150000"/>
              </a:lnSpc>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A Anima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Vinum</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cujo nome em latim significa "alma do vinho" faz um verdadeiro trabalho de garimpo, que resulta em uma cuidadosa seleção de produtores independentes das prestigiadas regiões de Borgonha e Champagne, na França.</a:t>
            </a:r>
          </a:p>
        </p:txBody>
      </p:sp>
      <p:sp>
        <p:nvSpPr>
          <p:cNvPr id="17" name="CaixaDeTexto 16">
            <a:extLst>
              <a:ext uri="{FF2B5EF4-FFF2-40B4-BE49-F238E27FC236}">
                <a16:creationId xmlns:a16="http://schemas.microsoft.com/office/drawing/2014/main" id="{6A9E5833-DB07-9759-7AA7-CB57A5367DC6}"/>
              </a:ext>
            </a:extLst>
          </p:cNvPr>
          <p:cNvSpPr txBox="1"/>
          <p:nvPr/>
        </p:nvSpPr>
        <p:spPr>
          <a:xfrm>
            <a:off x="3897298" y="1263916"/>
            <a:ext cx="7439488" cy="338169"/>
          </a:xfrm>
          <a:prstGeom prst="rect">
            <a:avLst/>
          </a:prstGeom>
          <a:noFill/>
        </p:spPr>
        <p:txBody>
          <a:bodyPr wrap="square" rtlCol="0">
            <a:spAutoFit/>
          </a:bodyPr>
          <a:lstStyle/>
          <a:p>
            <a:pPr>
              <a:lnSpc>
                <a:spcPct val="150000"/>
              </a:lnSpc>
            </a:pPr>
            <a:r>
              <a:rPr lang="pt-BR" sz="1200" b="1" dirty="0">
                <a:solidFill>
                  <a:srgbClr val="F7E5D4"/>
                </a:solidFill>
                <a:effectLst/>
                <a:latin typeface="Avenir Next LT Pro" panose="020B0504020202020204" pitchFamily="34" charset="0"/>
                <a:ea typeface="Calibri" panose="020F0502020204030204" pitchFamily="34" charset="0"/>
                <a:cs typeface="Times New Roman" panose="02020603050405020304" pitchFamily="18" charset="0"/>
              </a:rPr>
              <a:t>UMA EXPERIÊNCIA DE SABORES</a:t>
            </a:r>
            <a:endParaRPr lang="pt-BR" sz="800" b="1" dirty="0">
              <a:solidFill>
                <a:srgbClr val="F7E5D4"/>
              </a:solidFill>
              <a:latin typeface="Avenir Next LT Pro" panose="020B0504020202020204" pitchFamily="34" charset="0"/>
            </a:endParaRPr>
          </a:p>
        </p:txBody>
      </p:sp>
      <p:sp>
        <p:nvSpPr>
          <p:cNvPr id="9" name="CaixaDeTexto 8">
            <a:extLst>
              <a:ext uri="{FF2B5EF4-FFF2-40B4-BE49-F238E27FC236}">
                <a16:creationId xmlns:a16="http://schemas.microsoft.com/office/drawing/2014/main" id="{15FCE09C-F58D-B8E3-987C-64D9E0548F9E}"/>
              </a:ext>
            </a:extLst>
          </p:cNvPr>
          <p:cNvSpPr txBox="1"/>
          <p:nvPr/>
        </p:nvSpPr>
        <p:spPr>
          <a:xfrm>
            <a:off x="816747" y="1885171"/>
            <a:ext cx="7439488" cy="345351"/>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pt-BR" sz="1200" i="1" dirty="0">
                <a:solidFill>
                  <a:schemeClr val="bg1"/>
                </a:solidFill>
                <a:effectLst/>
                <a:latin typeface="Avenir Black" panose="020B0803020203020204" pitchFamily="34" charset="0"/>
                <a:ea typeface="Calibri" panose="020F0502020204030204" pitchFamily="34" charset="0"/>
                <a:cs typeface="Times New Roman" panose="02020603050405020304" pitchFamily="18" charset="0"/>
              </a:rPr>
              <a:t>Parceria Exclusiva: </a:t>
            </a:r>
            <a:r>
              <a:rPr lang="pt-BR" sz="1200" i="1" dirty="0" err="1">
                <a:solidFill>
                  <a:schemeClr val="bg1"/>
                </a:solidFill>
                <a:effectLst/>
                <a:latin typeface="Avenir Black" panose="020B0803020203020204" pitchFamily="34" charset="0"/>
                <a:ea typeface="Calibri" panose="020F0502020204030204" pitchFamily="34" charset="0"/>
                <a:cs typeface="Times New Roman" panose="02020603050405020304" pitchFamily="18" charset="0"/>
              </a:rPr>
              <a:t>Backstage</a:t>
            </a:r>
            <a:r>
              <a:rPr lang="pt-BR" sz="1200" i="1" dirty="0">
                <a:solidFill>
                  <a:schemeClr val="bg1"/>
                </a:solidFill>
                <a:effectLst/>
                <a:latin typeface="Avenir Black" panose="020B0803020203020204" pitchFamily="34" charset="0"/>
                <a:ea typeface="Calibri" panose="020F0502020204030204" pitchFamily="34" charset="0"/>
                <a:cs typeface="Times New Roman" panose="02020603050405020304" pitchFamily="18" charset="0"/>
              </a:rPr>
              <a:t> Mirante e Anima </a:t>
            </a:r>
            <a:r>
              <a:rPr lang="pt-BR" sz="1200" i="1" dirty="0" err="1">
                <a:solidFill>
                  <a:schemeClr val="bg1"/>
                </a:solidFill>
                <a:effectLst/>
                <a:latin typeface="Avenir Black" panose="020B0803020203020204" pitchFamily="34" charset="0"/>
                <a:ea typeface="Calibri" panose="020F0502020204030204" pitchFamily="34" charset="0"/>
                <a:cs typeface="Times New Roman" panose="02020603050405020304" pitchFamily="18" charset="0"/>
              </a:rPr>
              <a:t>Vinum</a:t>
            </a:r>
            <a:endParaRPr lang="pt-BR" sz="800" i="1" dirty="0">
              <a:solidFill>
                <a:schemeClr val="bg1"/>
              </a:solidFill>
              <a:latin typeface="Avenir Black" panose="020B0803020203020204" pitchFamily="34" charset="0"/>
            </a:endParaRPr>
          </a:p>
        </p:txBody>
      </p:sp>
      <p:sp>
        <p:nvSpPr>
          <p:cNvPr id="10" name="CaixaDeTexto 9">
            <a:extLst>
              <a:ext uri="{FF2B5EF4-FFF2-40B4-BE49-F238E27FC236}">
                <a16:creationId xmlns:a16="http://schemas.microsoft.com/office/drawing/2014/main" id="{76F32D7B-DB71-1263-A258-18BEEADAA03E}"/>
              </a:ext>
            </a:extLst>
          </p:cNvPr>
          <p:cNvSpPr txBox="1"/>
          <p:nvPr/>
        </p:nvSpPr>
        <p:spPr>
          <a:xfrm>
            <a:off x="630315" y="3429000"/>
            <a:ext cx="6800293" cy="2277162"/>
          </a:xfrm>
          <a:prstGeom prst="rect">
            <a:avLst/>
          </a:prstGeom>
          <a:noFill/>
        </p:spPr>
        <p:txBody>
          <a:bodyPr wrap="square" rtlCol="0">
            <a:spAutoFit/>
          </a:bodyPr>
          <a:lstStyle/>
          <a:p>
            <a:pPr>
              <a:lnSpc>
                <a:spcPct val="150000"/>
              </a:lnSpc>
            </a:pPr>
            <a:r>
              <a:rPr lang="pt-BR" sz="1200" b="1"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VINHO BRANCO: </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Delicie-se com o refinado Bourgogne Chardonnay, um verdadeiro tesouro da Borgonha que encanta os paladares mais exigentes.</a:t>
            </a:r>
          </a:p>
          <a:p>
            <a:pPr>
              <a:lnSpc>
                <a:spcPct val="150000"/>
              </a:lnSpc>
            </a:pPr>
            <a:endParaRPr lang="pt-BR" sz="1200" dirty="0">
              <a:solidFill>
                <a:schemeClr val="bg1"/>
              </a:solidFill>
              <a:latin typeface="Avenir Next LT Pro" panose="020B0504020202020204" pitchFamily="34" charset="0"/>
              <a:ea typeface="Calibri" panose="020F0502020204030204" pitchFamily="34" charset="0"/>
              <a:cs typeface="Times New Roman" panose="02020603050405020304" pitchFamily="18" charset="0"/>
            </a:endParaRPr>
          </a:p>
          <a:p>
            <a:pPr>
              <a:lnSpc>
                <a:spcPct val="150000"/>
              </a:lnSpc>
            </a:pPr>
            <a:r>
              <a:rPr lang="pt-BR" sz="1200" b="1"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VINHO ROSÉ: </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Deixe-se seduzir pelo encantador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Cevennes</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Rose, que traz consigo toda a leveza e frescor das paisagens deslumbrantes de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Cevennes</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a:t>
            </a:r>
          </a:p>
          <a:p>
            <a:pPr>
              <a:lnSpc>
                <a:spcPct val="150000"/>
              </a:lnSpc>
            </a:pPr>
            <a:endParaRPr lang="pt-BR" sz="1200" dirty="0">
              <a:solidFill>
                <a:schemeClr val="bg1"/>
              </a:solidFill>
              <a:latin typeface="Avenir Next LT Pro" panose="020B0504020202020204" pitchFamily="34" charset="0"/>
              <a:ea typeface="Calibri" panose="020F0502020204030204" pitchFamily="34" charset="0"/>
              <a:cs typeface="Times New Roman" panose="02020603050405020304" pitchFamily="18" charset="0"/>
            </a:endParaRPr>
          </a:p>
          <a:p>
            <a:pPr>
              <a:lnSpc>
                <a:spcPct val="150000"/>
              </a:lnSpc>
            </a:pPr>
            <a:r>
              <a:rPr lang="pt-BR" sz="1200" b="1"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VINHO TINTO: </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Permita-se saborear a sofisticação do Bourgogne Pinot Noir, uma expressão única da nobreza dos vinhedos de Borgonha.</a:t>
            </a:r>
          </a:p>
        </p:txBody>
      </p:sp>
    </p:spTree>
    <p:extLst>
      <p:ext uri="{BB962C8B-B14F-4D97-AF65-F5344CB8AC3E}">
        <p14:creationId xmlns:p14="http://schemas.microsoft.com/office/powerpoint/2010/main" val="549542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2E8027E6-5D2D-A0DB-52AC-E5CC4F81B64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CaixaDeTexto 1">
            <a:extLst>
              <a:ext uri="{FF2B5EF4-FFF2-40B4-BE49-F238E27FC236}">
                <a16:creationId xmlns:a16="http://schemas.microsoft.com/office/drawing/2014/main" id="{8749BBDA-F741-F8F0-83CB-6E96F64062A5}"/>
              </a:ext>
            </a:extLst>
          </p:cNvPr>
          <p:cNvSpPr txBox="1"/>
          <p:nvPr/>
        </p:nvSpPr>
        <p:spPr>
          <a:xfrm>
            <a:off x="2815692" y="2149073"/>
            <a:ext cx="1942644" cy="338169"/>
          </a:xfrm>
          <a:prstGeom prst="rect">
            <a:avLst/>
          </a:prstGeom>
          <a:noFill/>
        </p:spPr>
        <p:txBody>
          <a:bodyPr wrap="square" rtlCol="0">
            <a:spAutoFit/>
          </a:bodyPr>
          <a:lstStyle/>
          <a:p>
            <a:pPr>
              <a:lnSpc>
                <a:spcPct val="150000"/>
              </a:lnSpc>
            </a:pPr>
            <a:r>
              <a:rPr lang="pt-BR" sz="1200" b="1"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DRINKS</a:t>
            </a:r>
            <a:endParaRPr lang="pt-BR" sz="800" b="1" dirty="0">
              <a:solidFill>
                <a:schemeClr val="bg1"/>
              </a:solidFill>
              <a:latin typeface="Avenir Next LT Pro" panose="020B0504020202020204" pitchFamily="34" charset="0"/>
            </a:endParaRPr>
          </a:p>
        </p:txBody>
      </p:sp>
      <p:sp>
        <p:nvSpPr>
          <p:cNvPr id="3" name="CaixaDeTexto 2">
            <a:extLst>
              <a:ext uri="{FF2B5EF4-FFF2-40B4-BE49-F238E27FC236}">
                <a16:creationId xmlns:a16="http://schemas.microsoft.com/office/drawing/2014/main" id="{D5C14896-8BD4-4166-04E0-E36E7949C62D}"/>
              </a:ext>
            </a:extLst>
          </p:cNvPr>
          <p:cNvSpPr txBox="1"/>
          <p:nvPr/>
        </p:nvSpPr>
        <p:spPr>
          <a:xfrm>
            <a:off x="2815691" y="2441402"/>
            <a:ext cx="2456159" cy="2831160"/>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Gin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Red</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Bull  Tropical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Edition</a:t>
            </a:r>
            <a:endPar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endParaRP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Gin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Red</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Bull Melancia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Edition</a:t>
            </a:r>
            <a:endPar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endParaRP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Gin Tonica</a:t>
            </a: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Negroni</a:t>
            </a: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Cosmopolitan</a:t>
            </a:r>
          </a:p>
          <a:p>
            <a:pPr marL="171450" indent="-171450">
              <a:lnSpc>
                <a:spcPct val="150000"/>
              </a:lnSpc>
              <a:buFont typeface="Arial" panose="020B0604020202020204" pitchFamily="34" charset="0"/>
              <a:buChar char="•"/>
            </a:pP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FitzGeraldd</a:t>
            </a:r>
            <a:endPar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endParaRP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Caipirinha</a:t>
            </a: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Caju Amigo</a:t>
            </a:r>
          </a:p>
          <a:p>
            <a:pPr marL="171450" indent="-171450">
              <a:lnSpc>
                <a:spcPct val="150000"/>
              </a:lnSpc>
              <a:buFont typeface="Arial" panose="020B0604020202020204" pitchFamily="34" charset="0"/>
              <a:buChar char="•"/>
            </a:pP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Aperol</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Spritz</a:t>
            </a:r>
            <a:endPar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endParaRP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Vodka + Xarope saborizados</a:t>
            </a:r>
          </a:p>
        </p:txBody>
      </p:sp>
      <p:sp>
        <p:nvSpPr>
          <p:cNvPr id="6" name="CaixaDeTexto 5">
            <a:extLst>
              <a:ext uri="{FF2B5EF4-FFF2-40B4-BE49-F238E27FC236}">
                <a16:creationId xmlns:a16="http://schemas.microsoft.com/office/drawing/2014/main" id="{66BB6868-60F5-15AE-B05C-2A72100069E4}"/>
              </a:ext>
            </a:extLst>
          </p:cNvPr>
          <p:cNvSpPr txBox="1"/>
          <p:nvPr/>
        </p:nvSpPr>
        <p:spPr>
          <a:xfrm>
            <a:off x="5677258" y="2149073"/>
            <a:ext cx="1942644" cy="338169"/>
          </a:xfrm>
          <a:prstGeom prst="rect">
            <a:avLst/>
          </a:prstGeom>
          <a:noFill/>
        </p:spPr>
        <p:txBody>
          <a:bodyPr wrap="square" rtlCol="0">
            <a:spAutoFit/>
          </a:bodyPr>
          <a:lstStyle/>
          <a:p>
            <a:pPr>
              <a:lnSpc>
                <a:spcPct val="150000"/>
              </a:lnSpc>
            </a:pPr>
            <a:r>
              <a:rPr lang="pt-BR" sz="1200" b="1"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DOSES</a:t>
            </a:r>
            <a:endParaRPr lang="pt-BR" sz="800" b="1" dirty="0">
              <a:solidFill>
                <a:schemeClr val="bg1"/>
              </a:solidFill>
              <a:latin typeface="Avenir Next LT Pro" panose="020B0504020202020204" pitchFamily="34" charset="0"/>
            </a:endParaRPr>
          </a:p>
        </p:txBody>
      </p:sp>
      <p:sp>
        <p:nvSpPr>
          <p:cNvPr id="8" name="CaixaDeTexto 7">
            <a:extLst>
              <a:ext uri="{FF2B5EF4-FFF2-40B4-BE49-F238E27FC236}">
                <a16:creationId xmlns:a16="http://schemas.microsoft.com/office/drawing/2014/main" id="{5A6BA340-F091-DF26-D1DC-D9CCBEB65D9B}"/>
              </a:ext>
            </a:extLst>
          </p:cNvPr>
          <p:cNvSpPr txBox="1"/>
          <p:nvPr/>
        </p:nvSpPr>
        <p:spPr>
          <a:xfrm>
            <a:off x="5677258" y="2401910"/>
            <a:ext cx="2456159" cy="892167"/>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US"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Gin Bombay</a:t>
            </a:r>
          </a:p>
          <a:p>
            <a:pPr marL="171450" indent="-171450">
              <a:lnSpc>
                <a:spcPct val="150000"/>
              </a:lnSpc>
              <a:buFont typeface="Arial" panose="020B0604020202020204" pitchFamily="34" charset="0"/>
              <a:buChar char="•"/>
            </a:pPr>
            <a:r>
              <a:rPr lang="en-US"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Vodka Grey </a:t>
            </a:r>
            <a:r>
              <a:rPr lang="en-US" sz="1200" dirty="0">
                <a:solidFill>
                  <a:schemeClr val="bg1"/>
                </a:solidFill>
                <a:latin typeface="Avenir Next LT Pro" panose="020B0504020202020204" pitchFamily="34" charset="0"/>
                <a:ea typeface="Calibri" panose="020F0502020204030204" pitchFamily="34" charset="0"/>
                <a:cs typeface="Times New Roman" panose="02020603050405020304" pitchFamily="18" charset="0"/>
              </a:rPr>
              <a:t>G</a:t>
            </a:r>
            <a:r>
              <a:rPr lang="en-US"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oose</a:t>
            </a:r>
          </a:p>
          <a:p>
            <a:pPr marL="171450" indent="-171450">
              <a:lnSpc>
                <a:spcPct val="150000"/>
              </a:lnSpc>
              <a:buFont typeface="Arial" panose="020B0604020202020204" pitchFamily="34" charset="0"/>
              <a:buChar char="•"/>
            </a:pPr>
            <a:r>
              <a:rPr lang="en-US"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Whisky Dewars 12 </a:t>
            </a:r>
            <a:r>
              <a:rPr lang="en-US"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anos</a:t>
            </a:r>
            <a:endPar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6C92A11B-B81D-34EC-F6DE-BDA48DEE886D}"/>
              </a:ext>
            </a:extLst>
          </p:cNvPr>
          <p:cNvSpPr txBox="1"/>
          <p:nvPr/>
        </p:nvSpPr>
        <p:spPr>
          <a:xfrm>
            <a:off x="5677258" y="3363093"/>
            <a:ext cx="2456158" cy="338169"/>
          </a:xfrm>
          <a:prstGeom prst="rect">
            <a:avLst/>
          </a:prstGeom>
          <a:noFill/>
        </p:spPr>
        <p:txBody>
          <a:bodyPr wrap="square" rtlCol="0">
            <a:spAutoFit/>
          </a:bodyPr>
          <a:lstStyle/>
          <a:p>
            <a:pPr>
              <a:lnSpc>
                <a:spcPct val="150000"/>
              </a:lnSpc>
            </a:pPr>
            <a:r>
              <a:rPr lang="pt-BR" sz="1200" b="1"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ESPUMANTES</a:t>
            </a:r>
            <a:endParaRPr lang="pt-BR" sz="800" b="1" dirty="0">
              <a:solidFill>
                <a:schemeClr val="bg1"/>
              </a:solidFill>
              <a:latin typeface="Avenir Next LT Pro" panose="020B0504020202020204" pitchFamily="34" charset="0"/>
            </a:endParaRPr>
          </a:p>
        </p:txBody>
      </p:sp>
      <p:sp>
        <p:nvSpPr>
          <p:cNvPr id="14" name="CaixaDeTexto 13">
            <a:extLst>
              <a:ext uri="{FF2B5EF4-FFF2-40B4-BE49-F238E27FC236}">
                <a16:creationId xmlns:a16="http://schemas.microsoft.com/office/drawing/2014/main" id="{3CA8EAEF-4212-6621-3460-520BEF72B684}"/>
              </a:ext>
            </a:extLst>
          </p:cNvPr>
          <p:cNvSpPr txBox="1"/>
          <p:nvPr/>
        </p:nvSpPr>
        <p:spPr>
          <a:xfrm>
            <a:off x="5677257" y="3599509"/>
            <a:ext cx="2456159" cy="615168"/>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Freixenet</a:t>
            </a:r>
          </a:p>
          <a:p>
            <a:pPr marL="171450" indent="-171450">
              <a:lnSpc>
                <a:spcPct val="150000"/>
              </a:lnSpc>
              <a:buFont typeface="Arial" panose="020B0604020202020204" pitchFamily="34" charset="0"/>
              <a:buChar char="•"/>
            </a:pPr>
            <a:endPar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15" name="CaixaDeTexto 14">
            <a:extLst>
              <a:ext uri="{FF2B5EF4-FFF2-40B4-BE49-F238E27FC236}">
                <a16:creationId xmlns:a16="http://schemas.microsoft.com/office/drawing/2014/main" id="{0B34FCC0-C53F-474A-64BC-66F3400B9756}"/>
              </a:ext>
            </a:extLst>
          </p:cNvPr>
          <p:cNvSpPr txBox="1"/>
          <p:nvPr/>
        </p:nvSpPr>
        <p:spPr>
          <a:xfrm>
            <a:off x="5677258" y="3927649"/>
            <a:ext cx="2456158" cy="338169"/>
          </a:xfrm>
          <a:prstGeom prst="rect">
            <a:avLst/>
          </a:prstGeom>
          <a:noFill/>
        </p:spPr>
        <p:txBody>
          <a:bodyPr wrap="square" rtlCol="0">
            <a:spAutoFit/>
          </a:bodyPr>
          <a:lstStyle/>
          <a:p>
            <a:pPr>
              <a:lnSpc>
                <a:spcPct val="150000"/>
              </a:lnSpc>
            </a:pPr>
            <a:r>
              <a:rPr lang="pt-BR" sz="1200" b="1"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CERVEJAS</a:t>
            </a:r>
            <a:endParaRPr lang="pt-BR" sz="800" b="1" dirty="0">
              <a:solidFill>
                <a:schemeClr val="bg1"/>
              </a:solidFill>
              <a:latin typeface="Avenir Next LT Pro" panose="020B0504020202020204" pitchFamily="34" charset="0"/>
            </a:endParaRPr>
          </a:p>
        </p:txBody>
      </p:sp>
      <p:sp>
        <p:nvSpPr>
          <p:cNvPr id="16" name="CaixaDeTexto 15">
            <a:extLst>
              <a:ext uri="{FF2B5EF4-FFF2-40B4-BE49-F238E27FC236}">
                <a16:creationId xmlns:a16="http://schemas.microsoft.com/office/drawing/2014/main" id="{D5CE25E1-A504-ACE9-2567-250963A37157}"/>
              </a:ext>
            </a:extLst>
          </p:cNvPr>
          <p:cNvSpPr txBox="1"/>
          <p:nvPr/>
        </p:nvSpPr>
        <p:spPr>
          <a:xfrm>
            <a:off x="5677257" y="4169928"/>
            <a:ext cx="2456159" cy="615168"/>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Heineken</a:t>
            </a:r>
          </a:p>
          <a:p>
            <a:pPr marL="171450" indent="-171450">
              <a:lnSpc>
                <a:spcPct val="150000"/>
              </a:lnSpc>
              <a:buFont typeface="Arial" panose="020B0604020202020204" pitchFamily="34" charset="0"/>
              <a:buChar char="•"/>
            </a:pPr>
            <a:endPar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17" name="CaixaDeTexto 16">
            <a:extLst>
              <a:ext uri="{FF2B5EF4-FFF2-40B4-BE49-F238E27FC236}">
                <a16:creationId xmlns:a16="http://schemas.microsoft.com/office/drawing/2014/main" id="{E4BF9315-14BC-DD7B-76C2-1A5745519791}"/>
              </a:ext>
            </a:extLst>
          </p:cNvPr>
          <p:cNvSpPr txBox="1"/>
          <p:nvPr/>
        </p:nvSpPr>
        <p:spPr>
          <a:xfrm>
            <a:off x="646575" y="2149073"/>
            <a:ext cx="2456158" cy="338169"/>
          </a:xfrm>
          <a:prstGeom prst="rect">
            <a:avLst/>
          </a:prstGeom>
          <a:noFill/>
        </p:spPr>
        <p:txBody>
          <a:bodyPr wrap="square" rtlCol="0">
            <a:spAutoFit/>
          </a:bodyPr>
          <a:lstStyle/>
          <a:p>
            <a:pPr>
              <a:lnSpc>
                <a:spcPct val="150000"/>
              </a:lnSpc>
            </a:pPr>
            <a:r>
              <a:rPr lang="pt-BR" sz="1200" b="1"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SOFT DRINKS</a:t>
            </a:r>
            <a:endParaRPr lang="pt-BR" sz="800" b="1" dirty="0">
              <a:solidFill>
                <a:schemeClr val="bg1"/>
              </a:solidFill>
              <a:latin typeface="Avenir Next LT Pro" panose="020B0504020202020204" pitchFamily="34" charset="0"/>
            </a:endParaRPr>
          </a:p>
        </p:txBody>
      </p:sp>
      <p:sp>
        <p:nvSpPr>
          <p:cNvPr id="18" name="CaixaDeTexto 17">
            <a:extLst>
              <a:ext uri="{FF2B5EF4-FFF2-40B4-BE49-F238E27FC236}">
                <a16:creationId xmlns:a16="http://schemas.microsoft.com/office/drawing/2014/main" id="{9A66BAAF-3C4A-231E-B779-BCA97969BE09}"/>
              </a:ext>
            </a:extLst>
          </p:cNvPr>
          <p:cNvSpPr txBox="1"/>
          <p:nvPr/>
        </p:nvSpPr>
        <p:spPr>
          <a:xfrm>
            <a:off x="646574" y="2441402"/>
            <a:ext cx="2456159" cy="3662156"/>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Água</a:t>
            </a: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Água com Gás</a:t>
            </a: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Água Tônica</a:t>
            </a: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Água Tônica Zero</a:t>
            </a: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Coca Cola</a:t>
            </a: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Coca Cola Zero</a:t>
            </a: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Guaraná</a:t>
            </a: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Guaraná Zero</a:t>
            </a: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Heineken 0%</a:t>
            </a: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Suco de Uva</a:t>
            </a: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Suco de Laranja</a:t>
            </a:r>
          </a:p>
          <a:p>
            <a:pPr marL="171450" indent="-171450">
              <a:lnSpc>
                <a:spcPct val="150000"/>
              </a:lnSpc>
              <a:buFont typeface="Arial" panose="020B0604020202020204" pitchFamily="34" charset="0"/>
              <a:buChar char="•"/>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Café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Nespresso</a:t>
            </a:r>
            <a:endPar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endParaRPr>
          </a:p>
          <a:p>
            <a:pPr marL="171450" indent="-171450">
              <a:lnSpc>
                <a:spcPct val="150000"/>
              </a:lnSpc>
              <a:buFont typeface="Arial" panose="020B0604020202020204" pitchFamily="34" charset="0"/>
              <a:buChar char="•"/>
            </a:pPr>
            <a:endPar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7572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Desenho de um piano&#10;&#10;Descrição gerada automaticamente com confiança baixa">
            <a:extLst>
              <a:ext uri="{FF2B5EF4-FFF2-40B4-BE49-F238E27FC236}">
                <a16:creationId xmlns:a16="http://schemas.microsoft.com/office/drawing/2014/main" id="{B93C0AB3-CBD8-28EB-9CA3-F4ECF7D29F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aixaDeTexto 3">
            <a:extLst>
              <a:ext uri="{FF2B5EF4-FFF2-40B4-BE49-F238E27FC236}">
                <a16:creationId xmlns:a16="http://schemas.microsoft.com/office/drawing/2014/main" id="{0F37E9F6-9446-BA4C-BD61-4CD00081F214}"/>
              </a:ext>
            </a:extLst>
          </p:cNvPr>
          <p:cNvSpPr txBox="1"/>
          <p:nvPr/>
        </p:nvSpPr>
        <p:spPr>
          <a:xfrm>
            <a:off x="639383" y="2392183"/>
            <a:ext cx="6125311" cy="2554161"/>
          </a:xfrm>
          <a:prstGeom prst="rect">
            <a:avLst/>
          </a:prstGeom>
          <a:noFill/>
        </p:spPr>
        <p:txBody>
          <a:bodyPr wrap="square" rtlCol="0">
            <a:spAutoFit/>
          </a:bodyPr>
          <a:lstStyle/>
          <a:p>
            <a:pPr>
              <a:lnSpc>
                <a:spcPct val="150000"/>
              </a:lnSpc>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Amilton God</a:t>
            </a:r>
            <a:r>
              <a:rPr lang="pt-BR" sz="1200" dirty="0">
                <a:solidFill>
                  <a:schemeClr val="bg1"/>
                </a:solidFill>
                <a:latin typeface="Avenir Next LT Pro" panose="020B0504020202020204" pitchFamily="34" charset="0"/>
                <a:ea typeface="Calibri" panose="020F0502020204030204" pitchFamily="34" charset="0"/>
                <a:cs typeface="Times New Roman" panose="02020603050405020304" pitchFamily="18" charset="0"/>
              </a:rPr>
              <a:t>oy</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venceu importantes concursos de piano a longo de sua carreira. Com Rubens Barsotti (bateria) e Luiz Chaves (baixo) em 1964, fundou o histórico Zimbo Trio, onde apresentou-se em mais de 40 países. Com o fim do Zimbo (2013), segue com seu próprio trio. Em 2021 lançou seu novo disco “Amilton Godoy–80 anos”, ano que rendeu a ele uma homenagem pela  Berklee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College</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of</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Music e uma honraria, </a:t>
            </a:r>
          </a:p>
          <a:p>
            <a:pPr>
              <a:lnSpc>
                <a:spcPct val="150000"/>
              </a:lnSpc>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a medalha  ‘CUSTOS VIGILAT’ através da Câmara Municipal.</a:t>
            </a:r>
          </a:p>
          <a:p>
            <a:pPr>
              <a:lnSpc>
                <a:spcPct val="150000"/>
              </a:lnSpc>
            </a:pPr>
            <a:endPar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endParaRPr>
          </a:p>
          <a:p>
            <a:pPr>
              <a:lnSpc>
                <a:spcPct val="150000"/>
              </a:lnSpc>
            </a:pPr>
            <a:r>
              <a:rPr lang="pt-BR" sz="1200" dirty="0">
                <a:solidFill>
                  <a:schemeClr val="bg1"/>
                </a:solidFill>
                <a:latin typeface="Avenir Next LT Pro" panose="020B0504020202020204" pitchFamily="34" charset="0"/>
                <a:ea typeface="Calibri" panose="020F0502020204030204" pitchFamily="34" charset="0"/>
                <a:cs typeface="Times New Roman" panose="02020603050405020304" pitchFamily="18" charset="0"/>
              </a:rPr>
              <a:t>Amilton Godoy irá se apresentar no Backstage Mirante com um refinado repertório de jazz antes e após o Show do Andrea </a:t>
            </a:r>
            <a:r>
              <a:rPr lang="pt-BR" sz="1200" dirty="0" err="1">
                <a:solidFill>
                  <a:schemeClr val="bg1"/>
                </a:solidFill>
                <a:latin typeface="Avenir Next LT Pro" panose="020B0504020202020204" pitchFamily="34" charset="0"/>
                <a:ea typeface="Calibri" panose="020F0502020204030204" pitchFamily="34" charset="0"/>
                <a:cs typeface="Times New Roman" panose="02020603050405020304" pitchFamily="18" charset="0"/>
              </a:rPr>
              <a:t>Bocceli</a:t>
            </a:r>
            <a:r>
              <a:rPr lang="pt-BR" sz="1200" dirty="0">
                <a:solidFill>
                  <a:schemeClr val="bg1"/>
                </a:solidFill>
                <a:latin typeface="Avenir Next LT Pro" panose="020B0504020202020204" pitchFamily="34" charset="0"/>
                <a:ea typeface="Calibri" panose="020F0502020204030204" pitchFamily="34" charset="0"/>
                <a:cs typeface="Times New Roman" panose="02020603050405020304" pitchFamily="18" charset="0"/>
              </a:rPr>
              <a:t>.</a:t>
            </a:r>
            <a:endPar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9608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113B4490-E347-4E21-08F1-9637BED934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aixaDeTexto 3">
            <a:extLst>
              <a:ext uri="{FF2B5EF4-FFF2-40B4-BE49-F238E27FC236}">
                <a16:creationId xmlns:a16="http://schemas.microsoft.com/office/drawing/2014/main" id="{69899197-9B84-DC5F-832E-A44E3B22A377}"/>
              </a:ext>
            </a:extLst>
          </p:cNvPr>
          <p:cNvSpPr txBox="1"/>
          <p:nvPr/>
        </p:nvSpPr>
        <p:spPr>
          <a:xfrm>
            <a:off x="1055598" y="2823055"/>
            <a:ext cx="5040402" cy="2000163"/>
          </a:xfrm>
          <a:prstGeom prst="rect">
            <a:avLst/>
          </a:prstGeom>
          <a:noFill/>
        </p:spPr>
        <p:txBody>
          <a:bodyPr wrap="square" rtlCol="0">
            <a:spAutoFit/>
          </a:bodyPr>
          <a:lstStyle/>
          <a:p>
            <a:pPr>
              <a:lnSpc>
                <a:spcPct val="150000"/>
              </a:lnSpc>
            </a:pP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O Parque Mirante, espaço de eventos amplo e versátil localizado na cobertura do complexo do Allianz Parque, oferece opção para o público que busca curtir o show com comodidades e serviços de alto padrão. O </a:t>
            </a:r>
            <a:r>
              <a:rPr lang="pt-BR" sz="1200" b="1" dirty="0" err="1">
                <a:solidFill>
                  <a:schemeClr val="bg1"/>
                </a:solidFill>
                <a:effectLst/>
                <a:latin typeface="Avenir Next LT Pro Demi" panose="020B0704020202020204" pitchFamily="34" charset="0"/>
                <a:ea typeface="Calibri" panose="020F0502020204030204" pitchFamily="34" charset="0"/>
                <a:cs typeface="Times New Roman" panose="02020603050405020304" pitchFamily="18" charset="0"/>
              </a:rPr>
              <a:t>Backstage</a:t>
            </a:r>
            <a:r>
              <a:rPr lang="pt-BR" sz="1200" b="1" dirty="0">
                <a:solidFill>
                  <a:schemeClr val="bg1"/>
                </a:solidFill>
                <a:effectLst/>
                <a:latin typeface="Avenir Next LT Pro Demi" panose="020B0704020202020204" pitchFamily="34" charset="0"/>
                <a:ea typeface="Calibri" panose="020F0502020204030204" pitchFamily="34" charset="0"/>
                <a:cs typeface="Times New Roman" panose="02020603050405020304" pitchFamily="18" charset="0"/>
              </a:rPr>
              <a:t> Mirante</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oferece ingressos que, além do show, inclui Full Service, com open bar &amp; food, um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welcome</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-drink e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after</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a:t>
            </a:r>
            <a:r>
              <a:rPr lang="pt-BR" sz="1200" dirty="0" err="1">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party</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de 2 horas após o encerramento da apresentação, com acesso exclusivo à pista premium.</a:t>
            </a:r>
            <a:endParaRPr lang="pt-BR" sz="800" dirty="0">
              <a:solidFill>
                <a:schemeClr val="bg1"/>
              </a:solidFill>
              <a:latin typeface="Avenir Next LT Pro" panose="020B0504020202020204" pitchFamily="34" charset="0"/>
            </a:endParaRPr>
          </a:p>
        </p:txBody>
      </p:sp>
    </p:spTree>
    <p:extLst>
      <p:ext uri="{BB962C8B-B14F-4D97-AF65-F5344CB8AC3E}">
        <p14:creationId xmlns:p14="http://schemas.microsoft.com/office/powerpoint/2010/main" val="2120735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Uma imagem contendo luz, estrela, espelho&#10;&#10;Descrição gerada automaticamente">
            <a:extLst>
              <a:ext uri="{FF2B5EF4-FFF2-40B4-BE49-F238E27FC236}">
                <a16:creationId xmlns:a16="http://schemas.microsoft.com/office/drawing/2014/main" id="{4D4E0CA3-AB50-82DD-9B67-019DB57EC7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aixaDeTexto 1">
            <a:extLst>
              <a:ext uri="{FF2B5EF4-FFF2-40B4-BE49-F238E27FC236}">
                <a16:creationId xmlns:a16="http://schemas.microsoft.com/office/drawing/2014/main" id="{E13E5413-9A26-F98F-74E6-D85BF1C7CB40}"/>
              </a:ext>
            </a:extLst>
          </p:cNvPr>
          <p:cNvSpPr txBox="1"/>
          <p:nvPr/>
        </p:nvSpPr>
        <p:spPr>
          <a:xfrm>
            <a:off x="827259" y="2322988"/>
            <a:ext cx="5447930" cy="420115"/>
          </a:xfrm>
          <a:prstGeom prst="rect">
            <a:avLst/>
          </a:prstGeom>
          <a:noFill/>
        </p:spPr>
        <p:txBody>
          <a:bodyPr wrap="square" rtlCol="0">
            <a:spAutoFit/>
          </a:bodyPr>
          <a:lstStyle/>
          <a:p>
            <a:pPr>
              <a:lnSpc>
                <a:spcPct val="150000"/>
              </a:lnSpc>
            </a:pPr>
            <a:r>
              <a:rPr lang="pt-BR" sz="1600" dirty="0">
                <a:solidFill>
                  <a:schemeClr val="bg1"/>
                </a:solidFill>
                <a:effectLst/>
                <a:latin typeface="Avenir Next LT Pro Demi" panose="020B0704020202020204" pitchFamily="34" charset="0"/>
                <a:ea typeface="Calibri" panose="020F0502020204030204" pitchFamily="34" charset="0"/>
                <a:cs typeface="Times New Roman" panose="02020603050405020304" pitchFamily="18" charset="0"/>
              </a:rPr>
              <a:t>DIA 25/05/2023</a:t>
            </a:r>
            <a:endParaRPr lang="pt-BR" sz="1000" dirty="0">
              <a:solidFill>
                <a:schemeClr val="bg1"/>
              </a:solidFill>
              <a:latin typeface="Avenir Next LT Pro Demi" panose="020B0704020202020204" pitchFamily="34" charset="0"/>
            </a:endParaRPr>
          </a:p>
        </p:txBody>
      </p:sp>
      <p:sp>
        <p:nvSpPr>
          <p:cNvPr id="3" name="CaixaDeTexto 2">
            <a:extLst>
              <a:ext uri="{FF2B5EF4-FFF2-40B4-BE49-F238E27FC236}">
                <a16:creationId xmlns:a16="http://schemas.microsoft.com/office/drawing/2014/main" id="{FCF23EB8-4E4C-8068-69A7-A80A68468604}"/>
              </a:ext>
            </a:extLst>
          </p:cNvPr>
          <p:cNvSpPr txBox="1"/>
          <p:nvPr/>
        </p:nvSpPr>
        <p:spPr>
          <a:xfrm>
            <a:off x="827259" y="4312281"/>
            <a:ext cx="5447930" cy="420115"/>
          </a:xfrm>
          <a:prstGeom prst="rect">
            <a:avLst/>
          </a:prstGeom>
          <a:noFill/>
        </p:spPr>
        <p:txBody>
          <a:bodyPr wrap="square" rtlCol="0">
            <a:spAutoFit/>
          </a:bodyPr>
          <a:lstStyle/>
          <a:p>
            <a:pPr>
              <a:lnSpc>
                <a:spcPct val="150000"/>
              </a:lnSpc>
            </a:pPr>
            <a:r>
              <a:rPr lang="pt-BR" sz="1600" dirty="0">
                <a:solidFill>
                  <a:schemeClr val="bg1"/>
                </a:solidFill>
                <a:effectLst/>
                <a:latin typeface="Avenir Next LT Pro Demi" panose="020B0704020202020204" pitchFamily="34" charset="0"/>
                <a:ea typeface="Calibri" panose="020F0502020204030204" pitchFamily="34" charset="0"/>
                <a:cs typeface="Times New Roman" panose="02020603050405020304" pitchFamily="18" charset="0"/>
              </a:rPr>
              <a:t>DIA 26/05/2023</a:t>
            </a:r>
            <a:endParaRPr lang="pt-BR" sz="1000" dirty="0">
              <a:solidFill>
                <a:schemeClr val="bg1"/>
              </a:solidFill>
              <a:latin typeface="Avenir Next LT Pro Demi" panose="020B0704020202020204" pitchFamily="34" charset="0"/>
            </a:endParaRPr>
          </a:p>
        </p:txBody>
      </p:sp>
      <p:sp>
        <p:nvSpPr>
          <p:cNvPr id="6" name="CaixaDeTexto 5">
            <a:extLst>
              <a:ext uri="{FF2B5EF4-FFF2-40B4-BE49-F238E27FC236}">
                <a16:creationId xmlns:a16="http://schemas.microsoft.com/office/drawing/2014/main" id="{355B2EA4-3DE9-2F87-2D73-0A27B1FA772F}"/>
              </a:ext>
            </a:extLst>
          </p:cNvPr>
          <p:cNvSpPr txBox="1"/>
          <p:nvPr/>
        </p:nvSpPr>
        <p:spPr>
          <a:xfrm>
            <a:off x="827259" y="2743104"/>
            <a:ext cx="5077309" cy="892167"/>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pt-BR" sz="1200" dirty="0">
                <a:solidFill>
                  <a:schemeClr val="bg1"/>
                </a:solidFill>
                <a:latin typeface="Avenir Next LT Pro" panose="020B0504020202020204" pitchFamily="34" charset="0"/>
                <a:ea typeface="Calibri" panose="020F0502020204030204" pitchFamily="34" charset="0"/>
                <a:cs typeface="Times New Roman" panose="02020603050405020304" pitchFamily="18" charset="0"/>
              </a:rPr>
              <a:t>I</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ngressos com cadeira </a:t>
            </a:r>
            <a:r>
              <a:rPr lang="pt-BR" sz="1200" dirty="0">
                <a:solidFill>
                  <a:schemeClr val="bg1"/>
                </a:solidFill>
                <a:effectLst/>
                <a:latin typeface="Avenir Next LT Pro Demi" panose="020B0704020202020204" pitchFamily="34" charset="0"/>
                <a:ea typeface="Calibri" panose="020F0502020204030204" pitchFamily="34" charset="0"/>
                <a:cs typeface="Times New Roman" panose="02020603050405020304" pitchFamily="18" charset="0"/>
              </a:rPr>
              <a:t>PLATINUM</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com gastronomia assinada por Emmanuel Bassoleil e apresentação do Amilton de Godoy</a:t>
            </a:r>
          </a:p>
          <a:p>
            <a:pPr>
              <a:lnSpc>
                <a:spcPct val="150000"/>
              </a:lnSpc>
            </a:pPr>
            <a:r>
              <a:rPr lang="pt-BR" sz="1200" b="1" dirty="0">
                <a:solidFill>
                  <a:schemeClr val="bg1"/>
                </a:solidFill>
                <a:latin typeface="Avenir Next LT Pro" panose="020B0504020202020204" pitchFamily="34" charset="0"/>
                <a:cs typeface="Times New Roman" panose="02020603050405020304" pitchFamily="18" charset="0"/>
              </a:rPr>
              <a:t>R$ 6.400,00</a:t>
            </a:r>
            <a:endParaRPr lang="pt-BR" sz="800" b="1" dirty="0">
              <a:solidFill>
                <a:schemeClr val="bg1"/>
              </a:solidFill>
              <a:latin typeface="Avenir Next LT Pro" panose="020B0504020202020204" pitchFamily="34" charset="0"/>
            </a:endParaRPr>
          </a:p>
        </p:txBody>
      </p:sp>
      <p:cxnSp>
        <p:nvCxnSpPr>
          <p:cNvPr id="7" name="Conector reto 6">
            <a:extLst>
              <a:ext uri="{FF2B5EF4-FFF2-40B4-BE49-F238E27FC236}">
                <a16:creationId xmlns:a16="http://schemas.microsoft.com/office/drawing/2014/main" id="{94B9E2DD-B083-C48E-4FEC-E956DFCFC509}"/>
              </a:ext>
            </a:extLst>
          </p:cNvPr>
          <p:cNvCxnSpPr>
            <a:cxnSpLocks/>
          </p:cNvCxnSpPr>
          <p:nvPr/>
        </p:nvCxnSpPr>
        <p:spPr>
          <a:xfrm>
            <a:off x="916737" y="3980389"/>
            <a:ext cx="62493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aixaDeTexto 8">
            <a:extLst>
              <a:ext uri="{FF2B5EF4-FFF2-40B4-BE49-F238E27FC236}">
                <a16:creationId xmlns:a16="http://schemas.microsoft.com/office/drawing/2014/main" id="{79F32803-B9EA-DCD1-47DA-75CE21E8B5DF}"/>
              </a:ext>
            </a:extLst>
          </p:cNvPr>
          <p:cNvSpPr txBox="1"/>
          <p:nvPr/>
        </p:nvSpPr>
        <p:spPr>
          <a:xfrm>
            <a:off x="827259" y="4745623"/>
            <a:ext cx="4771108" cy="892167"/>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pt-BR" sz="1200" dirty="0">
                <a:solidFill>
                  <a:schemeClr val="bg1"/>
                </a:solidFill>
                <a:latin typeface="Avenir Next LT Pro" panose="020B0504020202020204" pitchFamily="34" charset="0"/>
                <a:ea typeface="Calibri" panose="020F0502020204030204" pitchFamily="34" charset="0"/>
                <a:cs typeface="Times New Roman" panose="02020603050405020304" pitchFamily="18" charset="0"/>
              </a:rPr>
              <a:t>I</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ngressos com cadeira </a:t>
            </a:r>
            <a:r>
              <a:rPr lang="pt-BR" sz="1200" dirty="0">
                <a:solidFill>
                  <a:schemeClr val="bg1"/>
                </a:solidFill>
                <a:effectLst/>
                <a:latin typeface="Avenir Next LT Pro Demi" panose="020B0704020202020204" pitchFamily="34" charset="0"/>
                <a:ea typeface="Calibri" panose="020F0502020204030204" pitchFamily="34" charset="0"/>
                <a:cs typeface="Times New Roman" panose="02020603050405020304" pitchFamily="18" charset="0"/>
              </a:rPr>
              <a:t>DIAMANTE</a:t>
            </a:r>
            <a:r>
              <a:rPr lang="pt-BR" sz="1200" dirty="0">
                <a:solidFill>
                  <a:schemeClr val="bg1"/>
                </a:solidFill>
                <a:effectLst/>
                <a:latin typeface="Avenir Next LT Pro" panose="020B0504020202020204" pitchFamily="34" charset="0"/>
                <a:ea typeface="Calibri" panose="020F0502020204030204" pitchFamily="34" charset="0"/>
                <a:cs typeface="Times New Roman" panose="02020603050405020304" pitchFamily="18" charset="0"/>
              </a:rPr>
              <a:t> com gastronomia assinada por Emmanuel Bassoleil e apresentação do Amilton de Godoy</a:t>
            </a:r>
          </a:p>
          <a:p>
            <a:pPr>
              <a:lnSpc>
                <a:spcPct val="150000"/>
              </a:lnSpc>
            </a:pPr>
            <a:r>
              <a:rPr lang="pt-BR" sz="1200" b="1" dirty="0">
                <a:solidFill>
                  <a:schemeClr val="bg1"/>
                </a:solidFill>
                <a:latin typeface="Avenir Next LT Pro" panose="020B0504020202020204" pitchFamily="34" charset="0"/>
                <a:cs typeface="Times New Roman" panose="02020603050405020304" pitchFamily="18" charset="0"/>
              </a:rPr>
              <a:t>R$ 5.900,00</a:t>
            </a:r>
            <a:endParaRPr lang="pt-BR" sz="800" b="1" dirty="0">
              <a:solidFill>
                <a:schemeClr val="bg1"/>
              </a:solidFill>
              <a:latin typeface="Avenir Next LT Pro" panose="020B0504020202020204" pitchFamily="34" charset="0"/>
            </a:endParaRPr>
          </a:p>
        </p:txBody>
      </p:sp>
    </p:spTree>
    <p:extLst>
      <p:ext uri="{BB962C8B-B14F-4D97-AF65-F5344CB8AC3E}">
        <p14:creationId xmlns:p14="http://schemas.microsoft.com/office/powerpoint/2010/main" val="2226076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Uma imagem contendo Site&#10;&#10;Descrição gerada automaticamente">
            <a:extLst>
              <a:ext uri="{FF2B5EF4-FFF2-40B4-BE49-F238E27FC236}">
                <a16:creationId xmlns:a16="http://schemas.microsoft.com/office/drawing/2014/main" id="{46011C64-A1C4-5871-412B-1795322FE1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spTree>
    <p:extLst>
      <p:ext uri="{BB962C8B-B14F-4D97-AF65-F5344CB8AC3E}">
        <p14:creationId xmlns:p14="http://schemas.microsoft.com/office/powerpoint/2010/main" val="135026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Interface gráfica do usuário&#10;&#10;Descrição gerada automaticamente com confiança média">
            <a:extLst>
              <a:ext uri="{FF2B5EF4-FFF2-40B4-BE49-F238E27FC236}">
                <a16:creationId xmlns:a16="http://schemas.microsoft.com/office/drawing/2014/main" id="{EDE683EE-525A-86EE-ABD7-C3302D2133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CaixaDeTexto 6">
            <a:extLst>
              <a:ext uri="{FF2B5EF4-FFF2-40B4-BE49-F238E27FC236}">
                <a16:creationId xmlns:a16="http://schemas.microsoft.com/office/drawing/2014/main" id="{3B7439A1-E308-8024-FD1A-31B904E30E02}"/>
              </a:ext>
            </a:extLst>
          </p:cNvPr>
          <p:cNvSpPr txBox="1"/>
          <p:nvPr/>
        </p:nvSpPr>
        <p:spPr>
          <a:xfrm>
            <a:off x="5231308" y="2285666"/>
            <a:ext cx="5447930" cy="338169"/>
          </a:xfrm>
          <a:prstGeom prst="rect">
            <a:avLst/>
          </a:prstGeom>
          <a:noFill/>
        </p:spPr>
        <p:txBody>
          <a:bodyPr wrap="square" rtlCol="0">
            <a:spAutoFit/>
          </a:bodyPr>
          <a:lstStyle/>
          <a:p>
            <a:pPr>
              <a:lnSpc>
                <a:spcPct val="150000"/>
              </a:lnSpc>
            </a:pPr>
            <a:r>
              <a:rPr lang="pt-BR" sz="1200" b="1" i="1" dirty="0">
                <a:solidFill>
                  <a:schemeClr val="bg1"/>
                </a:solidFill>
                <a:effectLst/>
                <a:latin typeface="Avenir Next LT Pro Demi" panose="020B0704020202020204" pitchFamily="34" charset="0"/>
                <a:ea typeface="Calibri" panose="020F0502020204030204" pitchFamily="34" charset="0"/>
                <a:cs typeface="Times New Roman" panose="02020603050405020304" pitchFamily="18" charset="0"/>
              </a:rPr>
              <a:t>*(acima de 20 unidades)</a:t>
            </a:r>
          </a:p>
        </p:txBody>
      </p:sp>
      <p:sp>
        <p:nvSpPr>
          <p:cNvPr id="9" name="CaixaDeTexto 8">
            <a:extLst>
              <a:ext uri="{FF2B5EF4-FFF2-40B4-BE49-F238E27FC236}">
                <a16:creationId xmlns:a16="http://schemas.microsoft.com/office/drawing/2014/main" id="{5127EA0E-F2BF-6FBB-C990-B24CAEF4A5E0}"/>
              </a:ext>
            </a:extLst>
          </p:cNvPr>
          <p:cNvSpPr txBox="1"/>
          <p:nvPr/>
        </p:nvSpPr>
        <p:spPr>
          <a:xfrm>
            <a:off x="828092" y="3115077"/>
            <a:ext cx="6636398" cy="2238177"/>
          </a:xfrm>
          <a:prstGeom prst="rect">
            <a:avLst/>
          </a:prstGeom>
          <a:noFill/>
        </p:spPr>
        <p:txBody>
          <a:bodyPr wrap="square">
            <a:spAutoFit/>
          </a:bodyPr>
          <a:lstStyle/>
          <a:p>
            <a:pPr>
              <a:lnSpc>
                <a:spcPct val="150000"/>
              </a:lnSpc>
            </a:pPr>
            <a:r>
              <a:rPr lang="pt-BR" sz="1400" dirty="0">
                <a:solidFill>
                  <a:schemeClr val="bg1"/>
                </a:solidFill>
                <a:latin typeface="Avenir Next LT Pro Demi" panose="020B0704020202020204" pitchFamily="34" charset="0"/>
                <a:cs typeface="Times New Roman" panose="02020603050405020304" pitchFamily="18" charset="0"/>
              </a:rPr>
              <a:t>Entre em contato com o time do </a:t>
            </a:r>
            <a:r>
              <a:rPr lang="pt-BR" sz="1400" dirty="0" err="1">
                <a:solidFill>
                  <a:schemeClr val="bg1"/>
                </a:solidFill>
                <a:latin typeface="Avenir Next LT Pro Demi" panose="020B0704020202020204" pitchFamily="34" charset="0"/>
                <a:cs typeface="Times New Roman" panose="02020603050405020304" pitchFamily="18" charset="0"/>
              </a:rPr>
              <a:t>Backstatage</a:t>
            </a:r>
            <a:r>
              <a:rPr lang="pt-BR" sz="1400" dirty="0">
                <a:solidFill>
                  <a:schemeClr val="bg1"/>
                </a:solidFill>
                <a:latin typeface="Avenir Next LT Pro Demi" panose="020B0704020202020204" pitchFamily="34" charset="0"/>
                <a:cs typeface="Times New Roman" panose="02020603050405020304" pitchFamily="18" charset="0"/>
              </a:rPr>
              <a:t> Mirante e conheça as possibilidades para empresas e patrocínios, tais como:</a:t>
            </a:r>
            <a:br>
              <a:rPr lang="pt-BR" sz="1800" dirty="0">
                <a:solidFill>
                  <a:schemeClr val="bg1"/>
                </a:solidFill>
                <a:latin typeface="Avenir Next LT Pro Demi" panose="020B0704020202020204" pitchFamily="34" charset="0"/>
                <a:cs typeface="Times New Roman" panose="02020603050405020304" pitchFamily="18" charset="0"/>
              </a:rPr>
            </a:br>
            <a:endParaRPr lang="pt-BR" sz="1800" dirty="0">
              <a:solidFill>
                <a:schemeClr val="bg1"/>
              </a:solidFill>
              <a:latin typeface="Avenir Next LT Pro Demi" panose="020B0704020202020204" pitchFamily="34" charset="0"/>
              <a:cs typeface="Times New Roman" panose="02020603050405020304" pitchFamily="18" charset="0"/>
            </a:endParaRPr>
          </a:p>
          <a:p>
            <a:pPr marL="285750" indent="-285750">
              <a:lnSpc>
                <a:spcPct val="150000"/>
              </a:lnSpc>
              <a:buFont typeface="Arial" panose="020B0604020202020204" pitchFamily="34" charset="0"/>
              <a:buChar char="•"/>
            </a:pPr>
            <a:r>
              <a:rPr lang="pt-BR" sz="1200" dirty="0">
                <a:solidFill>
                  <a:schemeClr val="bg1"/>
                </a:solidFill>
                <a:latin typeface="Avenir Medium" panose="02000603020000020003" pitchFamily="2" charset="0"/>
                <a:cs typeface="Times New Roman" panose="02020603050405020304" pitchFamily="18" charset="0"/>
              </a:rPr>
              <a:t>Camarote exclusivo dentro do </a:t>
            </a:r>
            <a:r>
              <a:rPr lang="pt-BR" sz="1200" dirty="0" err="1">
                <a:solidFill>
                  <a:schemeClr val="bg1"/>
                </a:solidFill>
                <a:latin typeface="Avenir Medium" panose="02000603020000020003" pitchFamily="2" charset="0"/>
                <a:cs typeface="Times New Roman" panose="02020603050405020304" pitchFamily="18" charset="0"/>
              </a:rPr>
              <a:t>Backstage</a:t>
            </a:r>
            <a:r>
              <a:rPr lang="pt-BR" sz="1200" dirty="0">
                <a:solidFill>
                  <a:schemeClr val="bg1"/>
                </a:solidFill>
                <a:latin typeface="Avenir Medium" panose="02000603020000020003" pitchFamily="2" charset="0"/>
                <a:cs typeface="Times New Roman" panose="02020603050405020304" pitchFamily="18" charset="0"/>
              </a:rPr>
              <a:t> Mirante</a:t>
            </a:r>
          </a:p>
          <a:p>
            <a:pPr marL="285750" indent="-285750">
              <a:lnSpc>
                <a:spcPct val="150000"/>
              </a:lnSpc>
              <a:buFont typeface="Arial" panose="020B0604020202020204" pitchFamily="34" charset="0"/>
              <a:buChar char="•"/>
            </a:pPr>
            <a:r>
              <a:rPr lang="pt-BR" sz="1200" dirty="0">
                <a:solidFill>
                  <a:schemeClr val="bg1"/>
                </a:solidFill>
                <a:latin typeface="Avenir Medium" panose="02000603020000020003" pitchFamily="2" charset="0"/>
                <a:cs typeface="Times New Roman" panose="02020603050405020304" pitchFamily="18" charset="0"/>
              </a:rPr>
              <a:t>Exposição de Marca</a:t>
            </a:r>
          </a:p>
          <a:p>
            <a:pPr marL="285750" indent="-285750">
              <a:lnSpc>
                <a:spcPct val="150000"/>
              </a:lnSpc>
              <a:buFont typeface="Arial" panose="020B0604020202020204" pitchFamily="34" charset="0"/>
              <a:buChar char="•"/>
            </a:pPr>
            <a:r>
              <a:rPr lang="pt-BR" sz="1200" dirty="0">
                <a:solidFill>
                  <a:schemeClr val="bg1"/>
                </a:solidFill>
                <a:latin typeface="Avenir Medium" panose="02000603020000020003" pitchFamily="2" charset="0"/>
                <a:cs typeface="Times New Roman" panose="02020603050405020304" pitchFamily="18" charset="0"/>
              </a:rPr>
              <a:t>Palestra antes dos shows </a:t>
            </a:r>
          </a:p>
          <a:p>
            <a:pPr marL="285750" indent="-285750">
              <a:lnSpc>
                <a:spcPct val="150000"/>
              </a:lnSpc>
              <a:buFont typeface="Arial" panose="020B0604020202020204" pitchFamily="34" charset="0"/>
              <a:buChar char="•"/>
            </a:pPr>
            <a:r>
              <a:rPr lang="pt-BR" sz="1200" dirty="0">
                <a:solidFill>
                  <a:schemeClr val="bg1"/>
                </a:solidFill>
                <a:latin typeface="Avenir Medium" panose="02000603020000020003" pitchFamily="2" charset="0"/>
                <a:cs typeface="Times New Roman" panose="02020603050405020304" pitchFamily="18" charset="0"/>
              </a:rPr>
              <a:t>Além de outras possibilidades de ativações e parcerias</a:t>
            </a:r>
          </a:p>
        </p:txBody>
      </p:sp>
    </p:spTree>
    <p:extLst>
      <p:ext uri="{BB962C8B-B14F-4D97-AF65-F5344CB8AC3E}">
        <p14:creationId xmlns:p14="http://schemas.microsoft.com/office/powerpoint/2010/main" val="172046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Homem de terno e gravata borboleta azul&#10;&#10;Descrição gerada automaticamente">
            <a:extLst>
              <a:ext uri="{FF2B5EF4-FFF2-40B4-BE49-F238E27FC236}">
                <a16:creationId xmlns:a16="http://schemas.microsoft.com/office/drawing/2014/main" id="{1A8341FB-98EA-7D9D-4C72-6537073E0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aixaDeTexto 2">
            <a:extLst>
              <a:ext uri="{FF2B5EF4-FFF2-40B4-BE49-F238E27FC236}">
                <a16:creationId xmlns:a16="http://schemas.microsoft.com/office/drawing/2014/main" id="{6D3758C4-9E3A-B523-3E0E-3DEFA025530A}"/>
              </a:ext>
            </a:extLst>
          </p:cNvPr>
          <p:cNvSpPr txBox="1"/>
          <p:nvPr/>
        </p:nvSpPr>
        <p:spPr>
          <a:xfrm>
            <a:off x="70236" y="4578431"/>
            <a:ext cx="5557422" cy="400110"/>
          </a:xfrm>
          <a:prstGeom prst="rect">
            <a:avLst/>
          </a:prstGeom>
          <a:noFill/>
        </p:spPr>
        <p:txBody>
          <a:bodyPr wrap="square" rtlCol="0">
            <a:spAutoFit/>
          </a:bodyPr>
          <a:lstStyle/>
          <a:p>
            <a:pPr algn="ctr"/>
            <a:r>
              <a:rPr lang="pt-BR" sz="2000" spc="300" dirty="0">
                <a:solidFill>
                  <a:schemeClr val="bg1"/>
                </a:solidFill>
                <a:latin typeface="Avenir Next LT Pro Demi" panose="020F0502020204030204" pitchFamily="34" charset="0"/>
              </a:rPr>
              <a:t>OBRIGADO!</a:t>
            </a:r>
          </a:p>
        </p:txBody>
      </p:sp>
      <p:sp>
        <p:nvSpPr>
          <p:cNvPr id="6" name="CaixaDeTexto 5">
            <a:extLst>
              <a:ext uri="{FF2B5EF4-FFF2-40B4-BE49-F238E27FC236}">
                <a16:creationId xmlns:a16="http://schemas.microsoft.com/office/drawing/2014/main" id="{17080C1C-E188-6E1A-FA83-AFCC108E187F}"/>
              </a:ext>
            </a:extLst>
          </p:cNvPr>
          <p:cNvSpPr txBox="1"/>
          <p:nvPr/>
        </p:nvSpPr>
        <p:spPr>
          <a:xfrm>
            <a:off x="140472" y="4978541"/>
            <a:ext cx="5557422" cy="307777"/>
          </a:xfrm>
          <a:prstGeom prst="rect">
            <a:avLst/>
          </a:prstGeom>
          <a:noFill/>
        </p:spPr>
        <p:txBody>
          <a:bodyPr wrap="square" rtlCol="0">
            <a:spAutoFit/>
          </a:bodyPr>
          <a:lstStyle/>
          <a:p>
            <a:pPr algn="ctr"/>
            <a:r>
              <a:rPr lang="pt-BR" sz="1400" dirty="0">
                <a:solidFill>
                  <a:schemeClr val="bg1"/>
                </a:solidFill>
                <a:latin typeface="Avenir Medium" panose="02000603020000020003" pitchFamily="2" charset="0"/>
              </a:rPr>
              <a:t>Fernando Ximenes  |  (11) 99245-2923</a:t>
            </a:r>
          </a:p>
        </p:txBody>
      </p:sp>
    </p:spTree>
    <p:extLst>
      <p:ext uri="{BB962C8B-B14F-4D97-AF65-F5344CB8AC3E}">
        <p14:creationId xmlns:p14="http://schemas.microsoft.com/office/powerpoint/2010/main" val="2272419707"/>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578</TotalTime>
  <Words>991</Words>
  <Application>Microsoft Office PowerPoint</Application>
  <PresentationFormat>Widescreen</PresentationFormat>
  <Paragraphs>92</Paragraphs>
  <Slides>13</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13</vt:i4>
      </vt:variant>
    </vt:vector>
  </HeadingPairs>
  <TitlesOfParts>
    <vt:vector size="21" baseType="lpstr">
      <vt:lpstr>Arial</vt:lpstr>
      <vt:lpstr>Avenir Black</vt:lpstr>
      <vt:lpstr>Avenir Medium</vt:lpstr>
      <vt:lpstr>Avenir Next LT Pro</vt:lpstr>
      <vt:lpstr>Avenir Next LT Pro Demi</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Eduardo Leão</dc:creator>
  <cp:lastModifiedBy>Felipe Scalzo</cp:lastModifiedBy>
  <cp:revision>20</cp:revision>
  <dcterms:created xsi:type="dcterms:W3CDTF">2023-11-09T21:42:28Z</dcterms:created>
  <dcterms:modified xsi:type="dcterms:W3CDTF">2024-03-07T20:46:01Z</dcterms:modified>
</cp:coreProperties>
</file>